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86" r:id="rId2"/>
    <p:sldId id="489" r:id="rId3"/>
    <p:sldId id="552" r:id="rId4"/>
    <p:sldId id="550" r:id="rId5"/>
    <p:sldId id="562" r:id="rId6"/>
    <p:sldId id="541" r:id="rId7"/>
    <p:sldId id="549" r:id="rId8"/>
    <p:sldId id="555" r:id="rId9"/>
    <p:sldId id="520" r:id="rId10"/>
    <p:sldId id="517" r:id="rId11"/>
    <p:sldId id="519" r:id="rId12"/>
    <p:sldId id="523" r:id="rId13"/>
  </p:sldIdLst>
  <p:sldSz cx="12192000" cy="6858000"/>
  <p:notesSz cx="6858000" cy="9144000"/>
  <p:embeddedFontLst>
    <p:embeddedFont>
      <p:font typeface="KoPub돋움체_Pro Medium" panose="020B0600000101010101" charset="-127"/>
      <p:regular r:id="rId14"/>
    </p:embeddedFont>
    <p:embeddedFont>
      <p:font typeface="Cambria Math" panose="02040503050406030204" pitchFamily="18" charset="0"/>
      <p:regular r:id="rId15"/>
    </p:embeddedFont>
    <p:embeddedFont>
      <p:font typeface="Microsoft YaHei UI" panose="020B0503020204020204" pitchFamily="34" charset="-122"/>
      <p:regular r:id="rId16"/>
      <p:bold r:id="rId17"/>
    </p:embeddedFont>
    <p:embeddedFont>
      <p:font typeface="나눔스퀘어_ac" panose="020B0600000101010101" pitchFamily="50" charset="-127"/>
      <p:regular r:id="rId18"/>
    </p:embeddedFont>
    <p:embeddedFont>
      <p:font typeface="나눔스퀘어_ac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1FF"/>
    <a:srgbClr val="FFC000"/>
    <a:srgbClr val="21262A"/>
    <a:srgbClr val="1E1E1E"/>
    <a:srgbClr val="FB9E16"/>
    <a:srgbClr val="B57A30"/>
    <a:srgbClr val="7F7F7F"/>
    <a:srgbClr val="E74A19"/>
    <a:srgbClr val="282F34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5960B-A849-48DA-8B9F-6B4C54FCA6E5}" v="7" dt="2021-03-24T07:39:14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</c:v>
                </c:pt>
                <c:pt idx="1">
                  <c:v>13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2.5</c:v>
                </c:pt>
                <c:pt idx="9">
                  <c:v>3.6</c:v>
                </c:pt>
                <c:pt idx="10">
                  <c:v>3.7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8E-4CD9-9A75-229F67F27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820424"/>
        <c:axId val="364819640"/>
      </c:lineChart>
      <c:catAx>
        <c:axId val="364820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4819640"/>
        <c:crosses val="autoZero"/>
        <c:auto val="1"/>
        <c:lblAlgn val="ctr"/>
        <c:lblOffset val="100"/>
        <c:noMultiLvlLbl val="0"/>
      </c:catAx>
      <c:valAx>
        <c:axId val="364819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48204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2021-05-05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78140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기반</a:t>
            </a:r>
            <a:r>
              <a:rPr lang="en-US" altLang="ko-KR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     </a:t>
            </a:r>
            <a:r>
              <a:rPr lang="en-US" altLang="ko-KR" sz="9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       Crime Data-Based Crime Prediction and Patrol Algorithms</a:t>
            </a:r>
            <a:endParaRPr lang="ko-KR" altLang="en-US" sz="24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2422261"/>
            <a:ext cx="292025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류형주</a:t>
            </a:r>
            <a:r>
              <a: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팀장</a:t>
            </a:r>
            <a:endParaRPr lang="en-US" altLang="ko-KR" sz="105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김동연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2016112622</a:t>
            </a:r>
            <a:endParaRPr lang="ko-KR" altLang="en-US" sz="105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김영서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2017112596</a:t>
            </a: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523220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AB1E5D6-2104-4035-B33A-78F66EDF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78057"/>
              </p:ext>
            </p:extLst>
          </p:nvPr>
        </p:nvGraphicFramePr>
        <p:xfrm>
          <a:off x="1730808" y="1554480"/>
          <a:ext cx="10046554" cy="436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03409954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88083354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40953181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16800166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88609522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026796187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647478956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569929039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43650637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393294844"/>
                    </a:ext>
                  </a:extLst>
                </a:gridCol>
              </a:tblGrid>
              <a:tr h="380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2021. 04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2021. 05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2021. 06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주제 선정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수집 및 가공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분석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rgbClr val="0D01FF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중간</a:t>
                      </a:r>
                      <a:endParaRPr lang="ko-KR" altLang="en-US" sz="1000" dirty="0">
                        <a:solidFill>
                          <a:srgbClr val="0D01FF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순찰 알고리즘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UI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프로그램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최종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0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72736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527A5B1-93D3-4D86-B7C2-184E76CAC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65656"/>
              </p:ext>
            </p:extLst>
          </p:nvPr>
        </p:nvGraphicFramePr>
        <p:xfrm>
          <a:off x="2315661" y="1949380"/>
          <a:ext cx="9129364" cy="384182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43121">
                  <a:extLst>
                    <a:ext uri="{9D8B030D-6E8A-4147-A177-3AD203B41FA5}">
                      <a16:colId xmlns:a16="http://schemas.microsoft.com/office/drawing/2014/main" val="2458807942"/>
                    </a:ext>
                  </a:extLst>
                </a:gridCol>
                <a:gridCol w="3043122">
                  <a:extLst>
                    <a:ext uri="{9D8B030D-6E8A-4147-A177-3AD203B41FA5}">
                      <a16:colId xmlns:a16="http://schemas.microsoft.com/office/drawing/2014/main" val="1044945745"/>
                    </a:ext>
                  </a:extLst>
                </a:gridCol>
                <a:gridCol w="3043121">
                  <a:extLst>
                    <a:ext uri="{9D8B030D-6E8A-4147-A177-3AD203B41FA5}">
                      <a16:colId xmlns:a16="http://schemas.microsoft.com/office/drawing/2014/main" val="2218388808"/>
                    </a:ext>
                  </a:extLst>
                </a:gridCol>
              </a:tblGrid>
              <a:tr h="661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Team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범죄와의 전쟁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11421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류 형 주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동 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영 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6391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239220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인공 데이터 생성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및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결과 시각화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설계 및 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인공 데이터 생성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및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672634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분석 모델 정확도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4533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메인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7054828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PPT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제작 및 발표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PPT</a:t>
                      </a:r>
                      <a:r>
                        <a:rPr lang="ko-KR" altLang="en-US" sz="1600" dirty="0"/>
                        <a:t> 제작 및 발표</a:t>
                      </a:r>
                      <a:endParaRPr lang="ko-KR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1157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9B710-E705-44A1-B88E-B1BE85E3B19E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39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579619" cy="7358743"/>
            <a:chOff x="374211" y="0"/>
            <a:chExt cx="7579619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358743" cy="7358743"/>
              <a:chOff x="595087" y="0"/>
              <a:chExt cx="7358743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01991" y="3013501"/>
            <a:ext cx="3451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Thank you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BFBB37-93BE-4598-9A63-E47B91BAF528}"/>
              </a:ext>
            </a:extLst>
          </p:cNvPr>
          <p:cNvSpPr/>
          <p:nvPr/>
        </p:nvSpPr>
        <p:spPr>
          <a:xfrm>
            <a:off x="7767871" y="2618559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9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5788" y="899450"/>
            <a:ext cx="657552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07849" y="2455940"/>
            <a:ext cx="9564931" cy="1932591"/>
            <a:chOff x="1707849" y="2455940"/>
            <a:chExt cx="9564931" cy="193259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58503F-72CD-4146-8FCF-21499D91B47F}"/>
                </a:ext>
              </a:extLst>
            </p:cNvPr>
            <p:cNvGrpSpPr/>
            <p:nvPr/>
          </p:nvGrpSpPr>
          <p:grpSpPr>
            <a:xfrm>
              <a:off x="1707849" y="2472539"/>
              <a:ext cx="7089530" cy="1915992"/>
              <a:chOff x="2306259" y="2477444"/>
              <a:chExt cx="7089530" cy="1915992"/>
            </a:xfrm>
          </p:grpSpPr>
          <p:grpSp>
            <p:nvGrpSpPr>
              <p:cNvPr id="100" name="Group 14"/>
              <p:cNvGrpSpPr>
                <a:grpSpLocks noChangeAspect="1"/>
              </p:cNvGrpSpPr>
              <p:nvPr/>
            </p:nvGrpSpPr>
            <p:grpSpPr bwMode="auto">
              <a:xfrm>
                <a:off x="2931595" y="2541166"/>
                <a:ext cx="942313" cy="799309"/>
                <a:chOff x="3795" y="3943"/>
                <a:chExt cx="626" cy="531"/>
              </a:xfrm>
              <a:noFill/>
            </p:grpSpPr>
            <p:sp>
              <p:nvSpPr>
                <p:cNvPr id="101" name="Freeform 16"/>
                <p:cNvSpPr>
                  <a:spLocks noEditPoints="1"/>
                </p:cNvSpPr>
                <p:nvPr/>
              </p:nvSpPr>
              <p:spPr bwMode="auto">
                <a:xfrm>
                  <a:off x="3795" y="3943"/>
                  <a:ext cx="626" cy="531"/>
                </a:xfrm>
                <a:custGeom>
                  <a:avLst/>
                  <a:gdLst>
                    <a:gd name="T0" fmla="*/ 1532 w 3756"/>
                    <a:gd name="T1" fmla="*/ 2536 h 3186"/>
                    <a:gd name="T2" fmla="*/ 1516 w 3756"/>
                    <a:gd name="T3" fmla="*/ 2550 h 3186"/>
                    <a:gd name="T4" fmla="*/ 1450 w 3756"/>
                    <a:gd name="T5" fmla="*/ 2904 h 3186"/>
                    <a:gd name="T6" fmla="*/ 1457 w 3756"/>
                    <a:gd name="T7" fmla="*/ 2929 h 3186"/>
                    <a:gd name="T8" fmla="*/ 1481 w 3756"/>
                    <a:gd name="T9" fmla="*/ 2941 h 3186"/>
                    <a:gd name="T10" fmla="*/ 2288 w 3756"/>
                    <a:gd name="T11" fmla="*/ 2937 h 3186"/>
                    <a:gd name="T12" fmla="*/ 2304 w 3756"/>
                    <a:gd name="T13" fmla="*/ 2921 h 3186"/>
                    <a:gd name="T14" fmla="*/ 2306 w 3756"/>
                    <a:gd name="T15" fmla="*/ 2905 h 3186"/>
                    <a:gd name="T16" fmla="*/ 2243 w 3756"/>
                    <a:gd name="T17" fmla="*/ 2560 h 3186"/>
                    <a:gd name="T18" fmla="*/ 2233 w 3756"/>
                    <a:gd name="T19" fmla="*/ 2542 h 3186"/>
                    <a:gd name="T20" fmla="*/ 2214 w 3756"/>
                    <a:gd name="T21" fmla="*/ 2534 h 3186"/>
                    <a:gd name="T22" fmla="*/ 585 w 3756"/>
                    <a:gd name="T23" fmla="*/ 305 h 3186"/>
                    <a:gd name="T24" fmla="*/ 560 w 3756"/>
                    <a:gd name="T25" fmla="*/ 314 h 3186"/>
                    <a:gd name="T26" fmla="*/ 544 w 3756"/>
                    <a:gd name="T27" fmla="*/ 336 h 3186"/>
                    <a:gd name="T28" fmla="*/ 542 w 3756"/>
                    <a:gd name="T29" fmla="*/ 1890 h 3186"/>
                    <a:gd name="T30" fmla="*/ 553 w 3756"/>
                    <a:gd name="T31" fmla="*/ 1921 h 3186"/>
                    <a:gd name="T32" fmla="*/ 3188 w 3756"/>
                    <a:gd name="T33" fmla="*/ 1930 h 3186"/>
                    <a:gd name="T34" fmla="*/ 3211 w 3756"/>
                    <a:gd name="T35" fmla="*/ 1906 h 3186"/>
                    <a:gd name="T36" fmla="*/ 3214 w 3756"/>
                    <a:gd name="T37" fmla="*/ 350 h 3186"/>
                    <a:gd name="T38" fmla="*/ 3206 w 3756"/>
                    <a:gd name="T39" fmla="*/ 324 h 3186"/>
                    <a:gd name="T40" fmla="*/ 3185 w 3756"/>
                    <a:gd name="T41" fmla="*/ 308 h 3186"/>
                    <a:gd name="T42" fmla="*/ 585 w 3756"/>
                    <a:gd name="T43" fmla="*/ 305 h 3186"/>
                    <a:gd name="T44" fmla="*/ 3170 w 3756"/>
                    <a:gd name="T45" fmla="*/ 0 h 3186"/>
                    <a:gd name="T46" fmla="*/ 3263 w 3756"/>
                    <a:gd name="T47" fmla="*/ 13 h 3186"/>
                    <a:gd name="T48" fmla="*/ 3346 w 3756"/>
                    <a:gd name="T49" fmla="*/ 48 h 3186"/>
                    <a:gd name="T50" fmla="*/ 3418 w 3756"/>
                    <a:gd name="T51" fmla="*/ 103 h 3186"/>
                    <a:gd name="T52" fmla="*/ 3473 w 3756"/>
                    <a:gd name="T53" fmla="*/ 173 h 3186"/>
                    <a:gd name="T54" fmla="*/ 3508 w 3756"/>
                    <a:gd name="T55" fmla="*/ 256 h 3186"/>
                    <a:gd name="T56" fmla="*/ 3520 w 3756"/>
                    <a:gd name="T57" fmla="*/ 350 h 3186"/>
                    <a:gd name="T58" fmla="*/ 3518 w 3756"/>
                    <a:gd name="T59" fmla="*/ 1931 h 3186"/>
                    <a:gd name="T60" fmla="*/ 3500 w 3756"/>
                    <a:gd name="T61" fmla="*/ 2009 h 3186"/>
                    <a:gd name="T62" fmla="*/ 3516 w 3756"/>
                    <a:gd name="T63" fmla="*/ 2049 h 3186"/>
                    <a:gd name="T64" fmla="*/ 3754 w 3756"/>
                    <a:gd name="T65" fmla="*/ 3006 h 3186"/>
                    <a:gd name="T66" fmla="*/ 3753 w 3756"/>
                    <a:gd name="T67" fmla="*/ 3060 h 3186"/>
                    <a:gd name="T68" fmla="*/ 3729 w 3756"/>
                    <a:gd name="T69" fmla="*/ 3116 h 3186"/>
                    <a:gd name="T70" fmla="*/ 3687 w 3756"/>
                    <a:gd name="T71" fmla="*/ 3158 h 3186"/>
                    <a:gd name="T72" fmla="*/ 3631 w 3756"/>
                    <a:gd name="T73" fmla="*/ 3182 h 3186"/>
                    <a:gd name="T74" fmla="*/ 157 w 3756"/>
                    <a:gd name="T75" fmla="*/ 3186 h 3186"/>
                    <a:gd name="T76" fmla="*/ 101 w 3756"/>
                    <a:gd name="T77" fmla="*/ 3175 h 3186"/>
                    <a:gd name="T78" fmla="*/ 52 w 3756"/>
                    <a:gd name="T79" fmla="*/ 3146 h 3186"/>
                    <a:gd name="T80" fmla="*/ 18 w 3756"/>
                    <a:gd name="T81" fmla="*/ 3101 h 3186"/>
                    <a:gd name="T82" fmla="*/ 1 w 3756"/>
                    <a:gd name="T83" fmla="*/ 3047 h 3186"/>
                    <a:gd name="T84" fmla="*/ 5 w 3756"/>
                    <a:gd name="T85" fmla="*/ 2991 h 3186"/>
                    <a:gd name="T86" fmla="*/ 247 w 3756"/>
                    <a:gd name="T87" fmla="*/ 2028 h 3186"/>
                    <a:gd name="T88" fmla="*/ 245 w 3756"/>
                    <a:gd name="T89" fmla="*/ 1970 h 3186"/>
                    <a:gd name="T90" fmla="*/ 236 w 3756"/>
                    <a:gd name="T91" fmla="*/ 1890 h 3186"/>
                    <a:gd name="T92" fmla="*/ 239 w 3756"/>
                    <a:gd name="T93" fmla="*/ 302 h 3186"/>
                    <a:gd name="T94" fmla="*/ 263 w 3756"/>
                    <a:gd name="T95" fmla="*/ 214 h 3186"/>
                    <a:gd name="T96" fmla="*/ 308 w 3756"/>
                    <a:gd name="T97" fmla="*/ 136 h 3186"/>
                    <a:gd name="T98" fmla="*/ 372 w 3756"/>
                    <a:gd name="T99" fmla="*/ 73 h 3186"/>
                    <a:gd name="T100" fmla="*/ 450 w 3756"/>
                    <a:gd name="T101" fmla="*/ 27 h 3186"/>
                    <a:gd name="T102" fmla="*/ 538 w 3756"/>
                    <a:gd name="T103" fmla="*/ 3 h 3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756" h="3186">
                      <a:moveTo>
                        <a:pt x="1542" y="2534"/>
                      </a:moveTo>
                      <a:lnTo>
                        <a:pt x="1532" y="2536"/>
                      </a:lnTo>
                      <a:lnTo>
                        <a:pt x="1523" y="2542"/>
                      </a:lnTo>
                      <a:lnTo>
                        <a:pt x="1516" y="2550"/>
                      </a:lnTo>
                      <a:lnTo>
                        <a:pt x="1513" y="2560"/>
                      </a:lnTo>
                      <a:lnTo>
                        <a:pt x="1450" y="2904"/>
                      </a:lnTo>
                      <a:lnTo>
                        <a:pt x="1451" y="2917"/>
                      </a:lnTo>
                      <a:lnTo>
                        <a:pt x="1457" y="2929"/>
                      </a:lnTo>
                      <a:lnTo>
                        <a:pt x="1467" y="2937"/>
                      </a:lnTo>
                      <a:lnTo>
                        <a:pt x="1481" y="2941"/>
                      </a:lnTo>
                      <a:lnTo>
                        <a:pt x="2275" y="2941"/>
                      </a:lnTo>
                      <a:lnTo>
                        <a:pt x="2288" y="2937"/>
                      </a:lnTo>
                      <a:lnTo>
                        <a:pt x="2297" y="2932"/>
                      </a:lnTo>
                      <a:lnTo>
                        <a:pt x="2304" y="2921"/>
                      </a:lnTo>
                      <a:lnTo>
                        <a:pt x="2306" y="2909"/>
                      </a:lnTo>
                      <a:lnTo>
                        <a:pt x="2306" y="2905"/>
                      </a:lnTo>
                      <a:lnTo>
                        <a:pt x="2305" y="2901"/>
                      </a:lnTo>
                      <a:lnTo>
                        <a:pt x="2243" y="2560"/>
                      </a:lnTo>
                      <a:lnTo>
                        <a:pt x="2240" y="2550"/>
                      </a:lnTo>
                      <a:lnTo>
                        <a:pt x="2233" y="2542"/>
                      </a:lnTo>
                      <a:lnTo>
                        <a:pt x="2224" y="2536"/>
                      </a:lnTo>
                      <a:lnTo>
                        <a:pt x="2214" y="2534"/>
                      </a:lnTo>
                      <a:lnTo>
                        <a:pt x="1542" y="2534"/>
                      </a:lnTo>
                      <a:close/>
                      <a:moveTo>
                        <a:pt x="585" y="305"/>
                      </a:moveTo>
                      <a:lnTo>
                        <a:pt x="571" y="308"/>
                      </a:lnTo>
                      <a:lnTo>
                        <a:pt x="560" y="314"/>
                      </a:lnTo>
                      <a:lnTo>
                        <a:pt x="550" y="324"/>
                      </a:lnTo>
                      <a:lnTo>
                        <a:pt x="544" y="336"/>
                      </a:lnTo>
                      <a:lnTo>
                        <a:pt x="542" y="350"/>
                      </a:lnTo>
                      <a:lnTo>
                        <a:pt x="542" y="1890"/>
                      </a:lnTo>
                      <a:lnTo>
                        <a:pt x="544" y="1906"/>
                      </a:lnTo>
                      <a:lnTo>
                        <a:pt x="553" y="1921"/>
                      </a:lnTo>
                      <a:lnTo>
                        <a:pt x="567" y="1930"/>
                      </a:lnTo>
                      <a:lnTo>
                        <a:pt x="3188" y="1930"/>
                      </a:lnTo>
                      <a:lnTo>
                        <a:pt x="3202" y="1921"/>
                      </a:lnTo>
                      <a:lnTo>
                        <a:pt x="3211" y="1906"/>
                      </a:lnTo>
                      <a:lnTo>
                        <a:pt x="3214" y="1890"/>
                      </a:lnTo>
                      <a:lnTo>
                        <a:pt x="3214" y="350"/>
                      </a:lnTo>
                      <a:lnTo>
                        <a:pt x="3212" y="336"/>
                      </a:lnTo>
                      <a:lnTo>
                        <a:pt x="3206" y="324"/>
                      </a:lnTo>
                      <a:lnTo>
                        <a:pt x="3196" y="314"/>
                      </a:lnTo>
                      <a:lnTo>
                        <a:pt x="3185" y="308"/>
                      </a:lnTo>
                      <a:lnTo>
                        <a:pt x="3170" y="305"/>
                      </a:lnTo>
                      <a:lnTo>
                        <a:pt x="585" y="305"/>
                      </a:lnTo>
                      <a:close/>
                      <a:moveTo>
                        <a:pt x="585" y="0"/>
                      </a:moveTo>
                      <a:lnTo>
                        <a:pt x="3170" y="0"/>
                      </a:lnTo>
                      <a:lnTo>
                        <a:pt x="3218" y="3"/>
                      </a:lnTo>
                      <a:lnTo>
                        <a:pt x="3263" y="13"/>
                      </a:lnTo>
                      <a:lnTo>
                        <a:pt x="3306" y="27"/>
                      </a:lnTo>
                      <a:lnTo>
                        <a:pt x="3346" y="48"/>
                      </a:lnTo>
                      <a:lnTo>
                        <a:pt x="3384" y="73"/>
                      </a:lnTo>
                      <a:lnTo>
                        <a:pt x="3418" y="103"/>
                      </a:lnTo>
                      <a:lnTo>
                        <a:pt x="3448" y="136"/>
                      </a:lnTo>
                      <a:lnTo>
                        <a:pt x="3473" y="173"/>
                      </a:lnTo>
                      <a:lnTo>
                        <a:pt x="3493" y="214"/>
                      </a:lnTo>
                      <a:lnTo>
                        <a:pt x="3508" y="256"/>
                      </a:lnTo>
                      <a:lnTo>
                        <a:pt x="3517" y="302"/>
                      </a:lnTo>
                      <a:lnTo>
                        <a:pt x="3520" y="350"/>
                      </a:lnTo>
                      <a:lnTo>
                        <a:pt x="3520" y="1890"/>
                      </a:lnTo>
                      <a:lnTo>
                        <a:pt x="3518" y="1931"/>
                      </a:lnTo>
                      <a:lnTo>
                        <a:pt x="3510" y="1970"/>
                      </a:lnTo>
                      <a:lnTo>
                        <a:pt x="3500" y="2009"/>
                      </a:lnTo>
                      <a:lnTo>
                        <a:pt x="3509" y="2028"/>
                      </a:lnTo>
                      <a:lnTo>
                        <a:pt x="3516" y="2049"/>
                      </a:lnTo>
                      <a:lnTo>
                        <a:pt x="3749" y="2983"/>
                      </a:lnTo>
                      <a:lnTo>
                        <a:pt x="3754" y="3006"/>
                      </a:lnTo>
                      <a:lnTo>
                        <a:pt x="3756" y="3029"/>
                      </a:lnTo>
                      <a:lnTo>
                        <a:pt x="3753" y="3060"/>
                      </a:lnTo>
                      <a:lnTo>
                        <a:pt x="3743" y="3090"/>
                      </a:lnTo>
                      <a:lnTo>
                        <a:pt x="3729" y="3116"/>
                      </a:lnTo>
                      <a:lnTo>
                        <a:pt x="3710" y="3140"/>
                      </a:lnTo>
                      <a:lnTo>
                        <a:pt x="3687" y="3158"/>
                      </a:lnTo>
                      <a:lnTo>
                        <a:pt x="3660" y="3173"/>
                      </a:lnTo>
                      <a:lnTo>
                        <a:pt x="3631" y="3182"/>
                      </a:lnTo>
                      <a:lnTo>
                        <a:pt x="3599" y="3186"/>
                      </a:lnTo>
                      <a:lnTo>
                        <a:pt x="157" y="3186"/>
                      </a:lnTo>
                      <a:lnTo>
                        <a:pt x="129" y="3183"/>
                      </a:lnTo>
                      <a:lnTo>
                        <a:pt x="101" y="3175"/>
                      </a:lnTo>
                      <a:lnTo>
                        <a:pt x="75" y="3163"/>
                      </a:lnTo>
                      <a:lnTo>
                        <a:pt x="52" y="3146"/>
                      </a:lnTo>
                      <a:lnTo>
                        <a:pt x="33" y="3125"/>
                      </a:lnTo>
                      <a:lnTo>
                        <a:pt x="18" y="3101"/>
                      </a:lnTo>
                      <a:lnTo>
                        <a:pt x="7" y="3075"/>
                      </a:lnTo>
                      <a:lnTo>
                        <a:pt x="1" y="3047"/>
                      </a:lnTo>
                      <a:lnTo>
                        <a:pt x="0" y="3019"/>
                      </a:lnTo>
                      <a:lnTo>
                        <a:pt x="5" y="2991"/>
                      </a:lnTo>
                      <a:lnTo>
                        <a:pt x="240" y="2049"/>
                      </a:lnTo>
                      <a:lnTo>
                        <a:pt x="247" y="2028"/>
                      </a:lnTo>
                      <a:lnTo>
                        <a:pt x="256" y="2009"/>
                      </a:lnTo>
                      <a:lnTo>
                        <a:pt x="245" y="1970"/>
                      </a:lnTo>
                      <a:lnTo>
                        <a:pt x="238" y="1931"/>
                      </a:lnTo>
                      <a:lnTo>
                        <a:pt x="236" y="1890"/>
                      </a:lnTo>
                      <a:lnTo>
                        <a:pt x="236" y="350"/>
                      </a:lnTo>
                      <a:lnTo>
                        <a:pt x="239" y="302"/>
                      </a:lnTo>
                      <a:lnTo>
                        <a:pt x="248" y="256"/>
                      </a:lnTo>
                      <a:lnTo>
                        <a:pt x="263" y="214"/>
                      </a:lnTo>
                      <a:lnTo>
                        <a:pt x="283" y="173"/>
                      </a:lnTo>
                      <a:lnTo>
                        <a:pt x="308" y="136"/>
                      </a:lnTo>
                      <a:lnTo>
                        <a:pt x="338" y="103"/>
                      </a:lnTo>
                      <a:lnTo>
                        <a:pt x="372" y="73"/>
                      </a:lnTo>
                      <a:lnTo>
                        <a:pt x="409" y="48"/>
                      </a:lnTo>
                      <a:lnTo>
                        <a:pt x="450" y="27"/>
                      </a:lnTo>
                      <a:lnTo>
                        <a:pt x="493" y="13"/>
                      </a:lnTo>
                      <a:lnTo>
                        <a:pt x="538" y="3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02" name="Freeform 17"/>
                <p:cNvSpPr>
                  <a:spLocks/>
                </p:cNvSpPr>
                <p:nvPr/>
              </p:nvSpPr>
              <p:spPr bwMode="auto">
                <a:xfrm>
                  <a:off x="4054" y="4071"/>
                  <a:ext cx="108" cy="109"/>
                </a:xfrm>
                <a:custGeom>
                  <a:avLst/>
                  <a:gdLst>
                    <a:gd name="T0" fmla="*/ 49 w 654"/>
                    <a:gd name="T1" fmla="*/ 0 h 654"/>
                    <a:gd name="T2" fmla="*/ 63 w 654"/>
                    <a:gd name="T3" fmla="*/ 2 h 654"/>
                    <a:gd name="T4" fmla="*/ 515 w 654"/>
                    <a:gd name="T5" fmla="*/ 174 h 654"/>
                    <a:gd name="T6" fmla="*/ 527 w 654"/>
                    <a:gd name="T7" fmla="*/ 181 h 654"/>
                    <a:gd name="T8" fmla="*/ 536 w 654"/>
                    <a:gd name="T9" fmla="*/ 192 h 654"/>
                    <a:gd name="T10" fmla="*/ 542 w 654"/>
                    <a:gd name="T11" fmla="*/ 205 h 654"/>
                    <a:gd name="T12" fmla="*/ 544 w 654"/>
                    <a:gd name="T13" fmla="*/ 220 h 654"/>
                    <a:gd name="T14" fmla="*/ 541 w 654"/>
                    <a:gd name="T15" fmla="*/ 234 h 654"/>
                    <a:gd name="T16" fmla="*/ 534 w 654"/>
                    <a:gd name="T17" fmla="*/ 247 h 654"/>
                    <a:gd name="T18" fmla="*/ 524 w 654"/>
                    <a:gd name="T19" fmla="*/ 256 h 654"/>
                    <a:gd name="T20" fmla="*/ 510 w 654"/>
                    <a:gd name="T21" fmla="*/ 262 h 654"/>
                    <a:gd name="T22" fmla="*/ 412 w 654"/>
                    <a:gd name="T23" fmla="*/ 289 h 654"/>
                    <a:gd name="T24" fmla="*/ 641 w 654"/>
                    <a:gd name="T25" fmla="*/ 518 h 654"/>
                    <a:gd name="T26" fmla="*/ 649 w 654"/>
                    <a:gd name="T27" fmla="*/ 529 h 654"/>
                    <a:gd name="T28" fmla="*/ 654 w 654"/>
                    <a:gd name="T29" fmla="*/ 543 h 654"/>
                    <a:gd name="T30" fmla="*/ 654 w 654"/>
                    <a:gd name="T31" fmla="*/ 558 h 654"/>
                    <a:gd name="T32" fmla="*/ 649 w 654"/>
                    <a:gd name="T33" fmla="*/ 572 h 654"/>
                    <a:gd name="T34" fmla="*/ 641 w 654"/>
                    <a:gd name="T35" fmla="*/ 583 h 654"/>
                    <a:gd name="T36" fmla="*/ 583 w 654"/>
                    <a:gd name="T37" fmla="*/ 641 h 654"/>
                    <a:gd name="T38" fmla="*/ 571 w 654"/>
                    <a:gd name="T39" fmla="*/ 649 h 654"/>
                    <a:gd name="T40" fmla="*/ 557 w 654"/>
                    <a:gd name="T41" fmla="*/ 654 h 654"/>
                    <a:gd name="T42" fmla="*/ 543 w 654"/>
                    <a:gd name="T43" fmla="*/ 654 h 654"/>
                    <a:gd name="T44" fmla="*/ 530 w 654"/>
                    <a:gd name="T45" fmla="*/ 649 h 654"/>
                    <a:gd name="T46" fmla="*/ 517 w 654"/>
                    <a:gd name="T47" fmla="*/ 641 h 654"/>
                    <a:gd name="T48" fmla="*/ 289 w 654"/>
                    <a:gd name="T49" fmla="*/ 412 h 654"/>
                    <a:gd name="T50" fmla="*/ 262 w 654"/>
                    <a:gd name="T51" fmla="*/ 510 h 654"/>
                    <a:gd name="T52" fmla="*/ 256 w 654"/>
                    <a:gd name="T53" fmla="*/ 524 h 654"/>
                    <a:gd name="T54" fmla="*/ 246 w 654"/>
                    <a:gd name="T55" fmla="*/ 534 h 654"/>
                    <a:gd name="T56" fmla="*/ 234 w 654"/>
                    <a:gd name="T57" fmla="*/ 541 h 654"/>
                    <a:gd name="T58" fmla="*/ 220 w 654"/>
                    <a:gd name="T59" fmla="*/ 544 h 654"/>
                    <a:gd name="T60" fmla="*/ 205 w 654"/>
                    <a:gd name="T61" fmla="*/ 543 h 654"/>
                    <a:gd name="T62" fmla="*/ 192 w 654"/>
                    <a:gd name="T63" fmla="*/ 536 h 654"/>
                    <a:gd name="T64" fmla="*/ 181 w 654"/>
                    <a:gd name="T65" fmla="*/ 527 h 654"/>
                    <a:gd name="T66" fmla="*/ 174 w 654"/>
                    <a:gd name="T67" fmla="*/ 515 h 654"/>
                    <a:gd name="T68" fmla="*/ 3 w 654"/>
                    <a:gd name="T69" fmla="*/ 62 h 654"/>
                    <a:gd name="T70" fmla="*/ 0 w 654"/>
                    <a:gd name="T71" fmla="*/ 50 h 654"/>
                    <a:gd name="T72" fmla="*/ 0 w 654"/>
                    <a:gd name="T73" fmla="*/ 36 h 654"/>
                    <a:gd name="T74" fmla="*/ 5 w 654"/>
                    <a:gd name="T75" fmla="*/ 24 h 654"/>
                    <a:gd name="T76" fmla="*/ 14 w 654"/>
                    <a:gd name="T77" fmla="*/ 13 h 654"/>
                    <a:gd name="T78" fmla="*/ 24 w 654"/>
                    <a:gd name="T79" fmla="*/ 5 h 654"/>
                    <a:gd name="T80" fmla="*/ 37 w 654"/>
                    <a:gd name="T81" fmla="*/ 1 h 654"/>
                    <a:gd name="T82" fmla="*/ 49 w 654"/>
                    <a:gd name="T8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54" h="654">
                      <a:moveTo>
                        <a:pt x="49" y="0"/>
                      </a:moveTo>
                      <a:lnTo>
                        <a:pt x="63" y="2"/>
                      </a:lnTo>
                      <a:lnTo>
                        <a:pt x="515" y="174"/>
                      </a:lnTo>
                      <a:lnTo>
                        <a:pt x="527" y="181"/>
                      </a:lnTo>
                      <a:lnTo>
                        <a:pt x="536" y="192"/>
                      </a:lnTo>
                      <a:lnTo>
                        <a:pt x="542" y="205"/>
                      </a:lnTo>
                      <a:lnTo>
                        <a:pt x="544" y="220"/>
                      </a:lnTo>
                      <a:lnTo>
                        <a:pt x="541" y="234"/>
                      </a:lnTo>
                      <a:lnTo>
                        <a:pt x="534" y="247"/>
                      </a:lnTo>
                      <a:lnTo>
                        <a:pt x="524" y="256"/>
                      </a:lnTo>
                      <a:lnTo>
                        <a:pt x="510" y="262"/>
                      </a:lnTo>
                      <a:lnTo>
                        <a:pt x="412" y="289"/>
                      </a:lnTo>
                      <a:lnTo>
                        <a:pt x="641" y="518"/>
                      </a:lnTo>
                      <a:lnTo>
                        <a:pt x="649" y="529"/>
                      </a:lnTo>
                      <a:lnTo>
                        <a:pt x="654" y="543"/>
                      </a:lnTo>
                      <a:lnTo>
                        <a:pt x="654" y="558"/>
                      </a:lnTo>
                      <a:lnTo>
                        <a:pt x="649" y="572"/>
                      </a:lnTo>
                      <a:lnTo>
                        <a:pt x="641" y="583"/>
                      </a:lnTo>
                      <a:lnTo>
                        <a:pt x="583" y="641"/>
                      </a:lnTo>
                      <a:lnTo>
                        <a:pt x="571" y="649"/>
                      </a:lnTo>
                      <a:lnTo>
                        <a:pt x="557" y="654"/>
                      </a:lnTo>
                      <a:lnTo>
                        <a:pt x="543" y="654"/>
                      </a:lnTo>
                      <a:lnTo>
                        <a:pt x="530" y="649"/>
                      </a:lnTo>
                      <a:lnTo>
                        <a:pt x="517" y="641"/>
                      </a:lnTo>
                      <a:lnTo>
                        <a:pt x="289" y="412"/>
                      </a:lnTo>
                      <a:lnTo>
                        <a:pt x="262" y="510"/>
                      </a:lnTo>
                      <a:lnTo>
                        <a:pt x="256" y="524"/>
                      </a:lnTo>
                      <a:lnTo>
                        <a:pt x="246" y="534"/>
                      </a:lnTo>
                      <a:lnTo>
                        <a:pt x="234" y="541"/>
                      </a:lnTo>
                      <a:lnTo>
                        <a:pt x="220" y="544"/>
                      </a:lnTo>
                      <a:lnTo>
                        <a:pt x="205" y="543"/>
                      </a:lnTo>
                      <a:lnTo>
                        <a:pt x="192" y="536"/>
                      </a:lnTo>
                      <a:lnTo>
                        <a:pt x="181" y="527"/>
                      </a:lnTo>
                      <a:lnTo>
                        <a:pt x="174" y="515"/>
                      </a:lnTo>
                      <a:lnTo>
                        <a:pt x="3" y="62"/>
                      </a:lnTo>
                      <a:lnTo>
                        <a:pt x="0" y="50"/>
                      </a:lnTo>
                      <a:lnTo>
                        <a:pt x="0" y="36"/>
                      </a:lnTo>
                      <a:lnTo>
                        <a:pt x="5" y="24"/>
                      </a:lnTo>
                      <a:lnTo>
                        <a:pt x="14" y="13"/>
                      </a:lnTo>
                      <a:lnTo>
                        <a:pt x="24" y="5"/>
                      </a:lnTo>
                      <a:lnTo>
                        <a:pt x="37" y="1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6" name="그룹 105"/>
              <p:cNvGrpSpPr/>
              <p:nvPr/>
            </p:nvGrpSpPr>
            <p:grpSpPr>
              <a:xfrm>
                <a:off x="7836487" y="2477444"/>
                <a:ext cx="728302" cy="807248"/>
                <a:chOff x="3618119" y="1601788"/>
                <a:chExt cx="322258" cy="357188"/>
              </a:xfrm>
              <a:noFill/>
            </p:grpSpPr>
            <p:sp>
              <p:nvSpPr>
                <p:cNvPr id="107" name="Freeform 17"/>
                <p:cNvSpPr>
                  <a:spLocks/>
                </p:cNvSpPr>
                <p:nvPr/>
              </p:nvSpPr>
              <p:spPr bwMode="auto">
                <a:xfrm>
                  <a:off x="3737176" y="1674813"/>
                  <a:ext cx="141288" cy="109538"/>
                </a:xfrm>
                <a:custGeom>
                  <a:avLst/>
                  <a:gdLst>
                    <a:gd name="T0" fmla="*/ 680 w 1255"/>
                    <a:gd name="T1" fmla="*/ 0 h 963"/>
                    <a:gd name="T2" fmla="*/ 736 w 1255"/>
                    <a:gd name="T3" fmla="*/ 1 h 963"/>
                    <a:gd name="T4" fmla="*/ 793 w 1255"/>
                    <a:gd name="T5" fmla="*/ 6 h 963"/>
                    <a:gd name="T6" fmla="*/ 849 w 1255"/>
                    <a:gd name="T7" fmla="*/ 17 h 963"/>
                    <a:gd name="T8" fmla="*/ 904 w 1255"/>
                    <a:gd name="T9" fmla="*/ 32 h 963"/>
                    <a:gd name="T10" fmla="*/ 958 w 1255"/>
                    <a:gd name="T11" fmla="*/ 52 h 963"/>
                    <a:gd name="T12" fmla="*/ 1010 w 1255"/>
                    <a:gd name="T13" fmla="*/ 77 h 963"/>
                    <a:gd name="T14" fmla="*/ 1060 w 1255"/>
                    <a:gd name="T15" fmla="*/ 105 h 963"/>
                    <a:gd name="T16" fmla="*/ 1107 w 1255"/>
                    <a:gd name="T17" fmla="*/ 140 h 963"/>
                    <a:gd name="T18" fmla="*/ 1153 w 1255"/>
                    <a:gd name="T19" fmla="*/ 178 h 963"/>
                    <a:gd name="T20" fmla="*/ 1195 w 1255"/>
                    <a:gd name="T21" fmla="*/ 221 h 963"/>
                    <a:gd name="T22" fmla="*/ 1255 w 1255"/>
                    <a:gd name="T23" fmla="*/ 287 h 963"/>
                    <a:gd name="T24" fmla="*/ 1116 w 1255"/>
                    <a:gd name="T25" fmla="*/ 413 h 963"/>
                    <a:gd name="T26" fmla="*/ 1093 w 1255"/>
                    <a:gd name="T27" fmla="*/ 391 h 963"/>
                    <a:gd name="T28" fmla="*/ 1070 w 1255"/>
                    <a:gd name="T29" fmla="*/ 375 h 963"/>
                    <a:gd name="T30" fmla="*/ 1045 w 1255"/>
                    <a:gd name="T31" fmla="*/ 364 h 963"/>
                    <a:gd name="T32" fmla="*/ 1021 w 1255"/>
                    <a:gd name="T33" fmla="*/ 357 h 963"/>
                    <a:gd name="T34" fmla="*/ 997 w 1255"/>
                    <a:gd name="T35" fmla="*/ 354 h 963"/>
                    <a:gd name="T36" fmla="*/ 974 w 1255"/>
                    <a:gd name="T37" fmla="*/ 354 h 963"/>
                    <a:gd name="T38" fmla="*/ 952 w 1255"/>
                    <a:gd name="T39" fmla="*/ 356 h 963"/>
                    <a:gd name="T40" fmla="*/ 930 w 1255"/>
                    <a:gd name="T41" fmla="*/ 361 h 963"/>
                    <a:gd name="T42" fmla="*/ 911 w 1255"/>
                    <a:gd name="T43" fmla="*/ 367 h 963"/>
                    <a:gd name="T44" fmla="*/ 894 w 1255"/>
                    <a:gd name="T45" fmla="*/ 373 h 963"/>
                    <a:gd name="T46" fmla="*/ 878 w 1255"/>
                    <a:gd name="T47" fmla="*/ 380 h 963"/>
                    <a:gd name="T48" fmla="*/ 866 w 1255"/>
                    <a:gd name="T49" fmla="*/ 386 h 963"/>
                    <a:gd name="T50" fmla="*/ 857 w 1255"/>
                    <a:gd name="T51" fmla="*/ 391 h 963"/>
                    <a:gd name="T52" fmla="*/ 851 w 1255"/>
                    <a:gd name="T53" fmla="*/ 395 h 963"/>
                    <a:gd name="T54" fmla="*/ 849 w 1255"/>
                    <a:gd name="T55" fmla="*/ 396 h 963"/>
                    <a:gd name="T56" fmla="*/ 699 w 1255"/>
                    <a:gd name="T57" fmla="*/ 532 h 963"/>
                    <a:gd name="T58" fmla="*/ 676 w 1255"/>
                    <a:gd name="T59" fmla="*/ 556 h 963"/>
                    <a:gd name="T60" fmla="*/ 657 w 1255"/>
                    <a:gd name="T61" fmla="*/ 581 h 963"/>
                    <a:gd name="T62" fmla="*/ 645 w 1255"/>
                    <a:gd name="T63" fmla="*/ 605 h 963"/>
                    <a:gd name="T64" fmla="*/ 638 w 1255"/>
                    <a:gd name="T65" fmla="*/ 631 h 963"/>
                    <a:gd name="T66" fmla="*/ 635 w 1255"/>
                    <a:gd name="T67" fmla="*/ 654 h 963"/>
                    <a:gd name="T68" fmla="*/ 635 w 1255"/>
                    <a:gd name="T69" fmla="*/ 677 h 963"/>
                    <a:gd name="T70" fmla="*/ 638 w 1255"/>
                    <a:gd name="T71" fmla="*/ 700 h 963"/>
                    <a:gd name="T72" fmla="*/ 643 w 1255"/>
                    <a:gd name="T73" fmla="*/ 720 h 963"/>
                    <a:gd name="T74" fmla="*/ 650 w 1255"/>
                    <a:gd name="T75" fmla="*/ 739 h 963"/>
                    <a:gd name="T76" fmla="*/ 657 w 1255"/>
                    <a:gd name="T77" fmla="*/ 757 h 963"/>
                    <a:gd name="T78" fmla="*/ 666 w 1255"/>
                    <a:gd name="T79" fmla="*/ 771 h 963"/>
                    <a:gd name="T80" fmla="*/ 673 w 1255"/>
                    <a:gd name="T81" fmla="*/ 783 h 963"/>
                    <a:gd name="T82" fmla="*/ 679 w 1255"/>
                    <a:gd name="T83" fmla="*/ 792 h 963"/>
                    <a:gd name="T84" fmla="*/ 684 w 1255"/>
                    <a:gd name="T85" fmla="*/ 799 h 963"/>
                    <a:gd name="T86" fmla="*/ 686 w 1255"/>
                    <a:gd name="T87" fmla="*/ 802 h 963"/>
                    <a:gd name="T88" fmla="*/ 505 w 1255"/>
                    <a:gd name="T89" fmla="*/ 963 h 963"/>
                    <a:gd name="T90" fmla="*/ 0 w 1255"/>
                    <a:gd name="T91" fmla="*/ 400 h 963"/>
                    <a:gd name="T92" fmla="*/ 255 w 1255"/>
                    <a:gd name="T93" fmla="*/ 170 h 963"/>
                    <a:gd name="T94" fmla="*/ 302 w 1255"/>
                    <a:gd name="T95" fmla="*/ 133 h 963"/>
                    <a:gd name="T96" fmla="*/ 352 w 1255"/>
                    <a:gd name="T97" fmla="*/ 99 h 963"/>
                    <a:gd name="T98" fmla="*/ 403 w 1255"/>
                    <a:gd name="T99" fmla="*/ 71 h 963"/>
                    <a:gd name="T100" fmla="*/ 457 w 1255"/>
                    <a:gd name="T101" fmla="*/ 46 h 963"/>
                    <a:gd name="T102" fmla="*/ 511 w 1255"/>
                    <a:gd name="T103" fmla="*/ 28 h 963"/>
                    <a:gd name="T104" fmla="*/ 567 w 1255"/>
                    <a:gd name="T105" fmla="*/ 13 h 963"/>
                    <a:gd name="T106" fmla="*/ 623 w 1255"/>
                    <a:gd name="T107" fmla="*/ 4 h 963"/>
                    <a:gd name="T108" fmla="*/ 680 w 1255"/>
                    <a:gd name="T109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55" h="963">
                      <a:moveTo>
                        <a:pt x="680" y="0"/>
                      </a:moveTo>
                      <a:lnTo>
                        <a:pt x="736" y="1"/>
                      </a:lnTo>
                      <a:lnTo>
                        <a:pt x="793" y="6"/>
                      </a:lnTo>
                      <a:lnTo>
                        <a:pt x="849" y="17"/>
                      </a:lnTo>
                      <a:lnTo>
                        <a:pt x="904" y="32"/>
                      </a:lnTo>
                      <a:lnTo>
                        <a:pt x="958" y="52"/>
                      </a:lnTo>
                      <a:lnTo>
                        <a:pt x="1010" y="77"/>
                      </a:lnTo>
                      <a:lnTo>
                        <a:pt x="1060" y="105"/>
                      </a:lnTo>
                      <a:lnTo>
                        <a:pt x="1107" y="140"/>
                      </a:lnTo>
                      <a:lnTo>
                        <a:pt x="1153" y="178"/>
                      </a:lnTo>
                      <a:lnTo>
                        <a:pt x="1195" y="221"/>
                      </a:lnTo>
                      <a:lnTo>
                        <a:pt x="1255" y="287"/>
                      </a:lnTo>
                      <a:lnTo>
                        <a:pt x="1116" y="413"/>
                      </a:lnTo>
                      <a:lnTo>
                        <a:pt x="1093" y="391"/>
                      </a:lnTo>
                      <a:lnTo>
                        <a:pt x="1070" y="375"/>
                      </a:lnTo>
                      <a:lnTo>
                        <a:pt x="1045" y="364"/>
                      </a:lnTo>
                      <a:lnTo>
                        <a:pt x="1021" y="357"/>
                      </a:lnTo>
                      <a:lnTo>
                        <a:pt x="997" y="354"/>
                      </a:lnTo>
                      <a:lnTo>
                        <a:pt x="974" y="354"/>
                      </a:lnTo>
                      <a:lnTo>
                        <a:pt x="952" y="356"/>
                      </a:lnTo>
                      <a:lnTo>
                        <a:pt x="930" y="361"/>
                      </a:lnTo>
                      <a:lnTo>
                        <a:pt x="911" y="367"/>
                      </a:lnTo>
                      <a:lnTo>
                        <a:pt x="894" y="373"/>
                      </a:lnTo>
                      <a:lnTo>
                        <a:pt x="878" y="380"/>
                      </a:lnTo>
                      <a:lnTo>
                        <a:pt x="866" y="386"/>
                      </a:lnTo>
                      <a:lnTo>
                        <a:pt x="857" y="391"/>
                      </a:lnTo>
                      <a:lnTo>
                        <a:pt x="851" y="395"/>
                      </a:lnTo>
                      <a:lnTo>
                        <a:pt x="849" y="396"/>
                      </a:lnTo>
                      <a:lnTo>
                        <a:pt x="699" y="532"/>
                      </a:lnTo>
                      <a:lnTo>
                        <a:pt x="676" y="556"/>
                      </a:lnTo>
                      <a:lnTo>
                        <a:pt x="657" y="581"/>
                      </a:lnTo>
                      <a:lnTo>
                        <a:pt x="645" y="605"/>
                      </a:lnTo>
                      <a:lnTo>
                        <a:pt x="638" y="631"/>
                      </a:lnTo>
                      <a:lnTo>
                        <a:pt x="635" y="654"/>
                      </a:lnTo>
                      <a:lnTo>
                        <a:pt x="635" y="677"/>
                      </a:lnTo>
                      <a:lnTo>
                        <a:pt x="638" y="700"/>
                      </a:lnTo>
                      <a:lnTo>
                        <a:pt x="643" y="720"/>
                      </a:lnTo>
                      <a:lnTo>
                        <a:pt x="650" y="739"/>
                      </a:lnTo>
                      <a:lnTo>
                        <a:pt x="657" y="757"/>
                      </a:lnTo>
                      <a:lnTo>
                        <a:pt x="666" y="771"/>
                      </a:lnTo>
                      <a:lnTo>
                        <a:pt x="673" y="783"/>
                      </a:lnTo>
                      <a:lnTo>
                        <a:pt x="679" y="792"/>
                      </a:lnTo>
                      <a:lnTo>
                        <a:pt x="684" y="799"/>
                      </a:lnTo>
                      <a:lnTo>
                        <a:pt x="686" y="802"/>
                      </a:lnTo>
                      <a:lnTo>
                        <a:pt x="505" y="963"/>
                      </a:lnTo>
                      <a:lnTo>
                        <a:pt x="0" y="400"/>
                      </a:lnTo>
                      <a:lnTo>
                        <a:pt x="255" y="170"/>
                      </a:lnTo>
                      <a:lnTo>
                        <a:pt x="302" y="133"/>
                      </a:lnTo>
                      <a:lnTo>
                        <a:pt x="352" y="99"/>
                      </a:lnTo>
                      <a:lnTo>
                        <a:pt x="403" y="71"/>
                      </a:lnTo>
                      <a:lnTo>
                        <a:pt x="457" y="46"/>
                      </a:lnTo>
                      <a:lnTo>
                        <a:pt x="511" y="28"/>
                      </a:lnTo>
                      <a:lnTo>
                        <a:pt x="567" y="13"/>
                      </a:lnTo>
                      <a:lnTo>
                        <a:pt x="623" y="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08" name="Freeform 18"/>
                <p:cNvSpPr>
                  <a:spLocks/>
                </p:cNvSpPr>
                <p:nvPr/>
              </p:nvSpPr>
              <p:spPr bwMode="auto">
                <a:xfrm>
                  <a:off x="3618119" y="1725613"/>
                  <a:ext cx="234950" cy="233363"/>
                </a:xfrm>
                <a:custGeom>
                  <a:avLst/>
                  <a:gdLst>
                    <a:gd name="T0" fmla="*/ 992 w 2072"/>
                    <a:gd name="T1" fmla="*/ 0 h 2058"/>
                    <a:gd name="T2" fmla="*/ 2072 w 2072"/>
                    <a:gd name="T3" fmla="*/ 1204 h 2058"/>
                    <a:gd name="T4" fmla="*/ 1350 w 2072"/>
                    <a:gd name="T5" fmla="*/ 1852 h 2058"/>
                    <a:gd name="T6" fmla="*/ 1309 w 2072"/>
                    <a:gd name="T7" fmla="*/ 1886 h 2058"/>
                    <a:gd name="T8" fmla="*/ 1266 w 2072"/>
                    <a:gd name="T9" fmla="*/ 1916 h 2058"/>
                    <a:gd name="T10" fmla="*/ 1220 w 2072"/>
                    <a:gd name="T11" fmla="*/ 1945 h 2058"/>
                    <a:gd name="T12" fmla="*/ 1172 w 2072"/>
                    <a:gd name="T13" fmla="*/ 1970 h 2058"/>
                    <a:gd name="T14" fmla="*/ 1122 w 2072"/>
                    <a:gd name="T15" fmla="*/ 1993 h 2058"/>
                    <a:gd name="T16" fmla="*/ 1070 w 2072"/>
                    <a:gd name="T17" fmla="*/ 2011 h 2058"/>
                    <a:gd name="T18" fmla="*/ 1018 w 2072"/>
                    <a:gd name="T19" fmla="*/ 2027 h 2058"/>
                    <a:gd name="T20" fmla="*/ 964 w 2072"/>
                    <a:gd name="T21" fmla="*/ 2040 h 2058"/>
                    <a:gd name="T22" fmla="*/ 910 w 2072"/>
                    <a:gd name="T23" fmla="*/ 2050 h 2058"/>
                    <a:gd name="T24" fmla="*/ 856 w 2072"/>
                    <a:gd name="T25" fmla="*/ 2056 h 2058"/>
                    <a:gd name="T26" fmla="*/ 801 w 2072"/>
                    <a:gd name="T27" fmla="*/ 2058 h 2058"/>
                    <a:gd name="T28" fmla="*/ 747 w 2072"/>
                    <a:gd name="T29" fmla="*/ 2057 h 2058"/>
                    <a:gd name="T30" fmla="*/ 694 w 2072"/>
                    <a:gd name="T31" fmla="*/ 2052 h 2058"/>
                    <a:gd name="T32" fmla="*/ 642 w 2072"/>
                    <a:gd name="T33" fmla="*/ 2044 h 2058"/>
                    <a:gd name="T34" fmla="*/ 592 w 2072"/>
                    <a:gd name="T35" fmla="*/ 2032 h 2058"/>
                    <a:gd name="T36" fmla="*/ 542 w 2072"/>
                    <a:gd name="T37" fmla="*/ 2015 h 2058"/>
                    <a:gd name="T38" fmla="*/ 494 w 2072"/>
                    <a:gd name="T39" fmla="*/ 1995 h 2058"/>
                    <a:gd name="T40" fmla="*/ 449 w 2072"/>
                    <a:gd name="T41" fmla="*/ 1971 h 2058"/>
                    <a:gd name="T42" fmla="*/ 406 w 2072"/>
                    <a:gd name="T43" fmla="*/ 1943 h 2058"/>
                    <a:gd name="T44" fmla="*/ 367 w 2072"/>
                    <a:gd name="T45" fmla="*/ 1910 h 2058"/>
                    <a:gd name="T46" fmla="*/ 330 w 2072"/>
                    <a:gd name="T47" fmla="*/ 1874 h 2058"/>
                    <a:gd name="T48" fmla="*/ 138 w 2072"/>
                    <a:gd name="T49" fmla="*/ 1661 h 2058"/>
                    <a:gd name="T50" fmla="*/ 106 w 2072"/>
                    <a:gd name="T51" fmla="*/ 1620 h 2058"/>
                    <a:gd name="T52" fmla="*/ 77 w 2072"/>
                    <a:gd name="T53" fmla="*/ 1577 h 2058"/>
                    <a:gd name="T54" fmla="*/ 54 w 2072"/>
                    <a:gd name="T55" fmla="*/ 1532 h 2058"/>
                    <a:gd name="T56" fmla="*/ 35 w 2072"/>
                    <a:gd name="T57" fmla="*/ 1484 h 2058"/>
                    <a:gd name="T58" fmla="*/ 20 w 2072"/>
                    <a:gd name="T59" fmla="*/ 1435 h 2058"/>
                    <a:gd name="T60" fmla="*/ 9 w 2072"/>
                    <a:gd name="T61" fmla="*/ 1384 h 2058"/>
                    <a:gd name="T62" fmla="*/ 3 w 2072"/>
                    <a:gd name="T63" fmla="*/ 1331 h 2058"/>
                    <a:gd name="T64" fmla="*/ 0 w 2072"/>
                    <a:gd name="T65" fmla="*/ 1278 h 2058"/>
                    <a:gd name="T66" fmla="*/ 1 w 2072"/>
                    <a:gd name="T67" fmla="*/ 1225 h 2058"/>
                    <a:gd name="T68" fmla="*/ 6 w 2072"/>
                    <a:gd name="T69" fmla="*/ 1171 h 2058"/>
                    <a:gd name="T70" fmla="*/ 14 w 2072"/>
                    <a:gd name="T71" fmla="*/ 1117 h 2058"/>
                    <a:gd name="T72" fmla="*/ 26 w 2072"/>
                    <a:gd name="T73" fmla="*/ 1064 h 2058"/>
                    <a:gd name="T74" fmla="*/ 41 w 2072"/>
                    <a:gd name="T75" fmla="*/ 1011 h 2058"/>
                    <a:gd name="T76" fmla="*/ 60 w 2072"/>
                    <a:gd name="T77" fmla="*/ 959 h 2058"/>
                    <a:gd name="T78" fmla="*/ 81 w 2072"/>
                    <a:gd name="T79" fmla="*/ 908 h 2058"/>
                    <a:gd name="T80" fmla="*/ 106 w 2072"/>
                    <a:gd name="T81" fmla="*/ 860 h 2058"/>
                    <a:gd name="T82" fmla="*/ 133 w 2072"/>
                    <a:gd name="T83" fmla="*/ 813 h 2058"/>
                    <a:gd name="T84" fmla="*/ 164 w 2072"/>
                    <a:gd name="T85" fmla="*/ 768 h 2058"/>
                    <a:gd name="T86" fmla="*/ 197 w 2072"/>
                    <a:gd name="T87" fmla="*/ 725 h 2058"/>
                    <a:gd name="T88" fmla="*/ 232 w 2072"/>
                    <a:gd name="T89" fmla="*/ 685 h 2058"/>
                    <a:gd name="T90" fmla="*/ 270 w 2072"/>
                    <a:gd name="T91" fmla="*/ 649 h 2058"/>
                    <a:gd name="T92" fmla="*/ 992 w 2072"/>
                    <a:gd name="T93" fmla="*/ 0 h 2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72" h="2058">
                      <a:moveTo>
                        <a:pt x="992" y="0"/>
                      </a:moveTo>
                      <a:lnTo>
                        <a:pt x="2072" y="1204"/>
                      </a:lnTo>
                      <a:lnTo>
                        <a:pt x="1350" y="1852"/>
                      </a:lnTo>
                      <a:lnTo>
                        <a:pt x="1309" y="1886"/>
                      </a:lnTo>
                      <a:lnTo>
                        <a:pt x="1266" y="1916"/>
                      </a:lnTo>
                      <a:lnTo>
                        <a:pt x="1220" y="1945"/>
                      </a:lnTo>
                      <a:lnTo>
                        <a:pt x="1172" y="1970"/>
                      </a:lnTo>
                      <a:lnTo>
                        <a:pt x="1122" y="1993"/>
                      </a:lnTo>
                      <a:lnTo>
                        <a:pt x="1070" y="2011"/>
                      </a:lnTo>
                      <a:lnTo>
                        <a:pt x="1018" y="2027"/>
                      </a:lnTo>
                      <a:lnTo>
                        <a:pt x="964" y="2040"/>
                      </a:lnTo>
                      <a:lnTo>
                        <a:pt x="910" y="2050"/>
                      </a:lnTo>
                      <a:lnTo>
                        <a:pt x="856" y="2056"/>
                      </a:lnTo>
                      <a:lnTo>
                        <a:pt x="801" y="2058"/>
                      </a:lnTo>
                      <a:lnTo>
                        <a:pt x="747" y="2057"/>
                      </a:lnTo>
                      <a:lnTo>
                        <a:pt x="694" y="2052"/>
                      </a:lnTo>
                      <a:lnTo>
                        <a:pt x="642" y="2044"/>
                      </a:lnTo>
                      <a:lnTo>
                        <a:pt x="592" y="2032"/>
                      </a:lnTo>
                      <a:lnTo>
                        <a:pt x="542" y="2015"/>
                      </a:lnTo>
                      <a:lnTo>
                        <a:pt x="494" y="1995"/>
                      </a:lnTo>
                      <a:lnTo>
                        <a:pt x="449" y="1971"/>
                      </a:lnTo>
                      <a:lnTo>
                        <a:pt x="406" y="1943"/>
                      </a:lnTo>
                      <a:lnTo>
                        <a:pt x="367" y="1910"/>
                      </a:lnTo>
                      <a:lnTo>
                        <a:pt x="330" y="1874"/>
                      </a:lnTo>
                      <a:lnTo>
                        <a:pt x="138" y="1661"/>
                      </a:lnTo>
                      <a:lnTo>
                        <a:pt x="106" y="1620"/>
                      </a:lnTo>
                      <a:lnTo>
                        <a:pt x="77" y="1577"/>
                      </a:lnTo>
                      <a:lnTo>
                        <a:pt x="54" y="1532"/>
                      </a:lnTo>
                      <a:lnTo>
                        <a:pt x="35" y="1484"/>
                      </a:lnTo>
                      <a:lnTo>
                        <a:pt x="20" y="1435"/>
                      </a:lnTo>
                      <a:lnTo>
                        <a:pt x="9" y="1384"/>
                      </a:lnTo>
                      <a:lnTo>
                        <a:pt x="3" y="1331"/>
                      </a:lnTo>
                      <a:lnTo>
                        <a:pt x="0" y="1278"/>
                      </a:lnTo>
                      <a:lnTo>
                        <a:pt x="1" y="1225"/>
                      </a:lnTo>
                      <a:lnTo>
                        <a:pt x="6" y="1171"/>
                      </a:lnTo>
                      <a:lnTo>
                        <a:pt x="14" y="1117"/>
                      </a:lnTo>
                      <a:lnTo>
                        <a:pt x="26" y="1064"/>
                      </a:lnTo>
                      <a:lnTo>
                        <a:pt x="41" y="1011"/>
                      </a:lnTo>
                      <a:lnTo>
                        <a:pt x="60" y="959"/>
                      </a:lnTo>
                      <a:lnTo>
                        <a:pt x="81" y="908"/>
                      </a:lnTo>
                      <a:lnTo>
                        <a:pt x="106" y="860"/>
                      </a:lnTo>
                      <a:lnTo>
                        <a:pt x="133" y="813"/>
                      </a:lnTo>
                      <a:lnTo>
                        <a:pt x="164" y="768"/>
                      </a:lnTo>
                      <a:lnTo>
                        <a:pt x="197" y="725"/>
                      </a:lnTo>
                      <a:lnTo>
                        <a:pt x="232" y="685"/>
                      </a:lnTo>
                      <a:lnTo>
                        <a:pt x="270" y="649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09" name="Freeform 19"/>
                <p:cNvSpPr>
                  <a:spLocks/>
                </p:cNvSpPr>
                <p:nvPr/>
              </p:nvSpPr>
              <p:spPr bwMode="auto">
                <a:xfrm>
                  <a:off x="3802267" y="1716088"/>
                  <a:ext cx="111125" cy="141288"/>
                </a:xfrm>
                <a:custGeom>
                  <a:avLst/>
                  <a:gdLst>
                    <a:gd name="T0" fmla="*/ 754 w 984"/>
                    <a:gd name="T1" fmla="*/ 0 h 1236"/>
                    <a:gd name="T2" fmla="*/ 814 w 984"/>
                    <a:gd name="T3" fmla="*/ 66 h 1236"/>
                    <a:gd name="T4" fmla="*/ 853 w 984"/>
                    <a:gd name="T5" fmla="*/ 113 h 1236"/>
                    <a:gd name="T6" fmla="*/ 887 w 984"/>
                    <a:gd name="T7" fmla="*/ 162 h 1236"/>
                    <a:gd name="T8" fmla="*/ 915 w 984"/>
                    <a:gd name="T9" fmla="*/ 214 h 1236"/>
                    <a:gd name="T10" fmla="*/ 939 w 984"/>
                    <a:gd name="T11" fmla="*/ 267 h 1236"/>
                    <a:gd name="T12" fmla="*/ 957 w 984"/>
                    <a:gd name="T13" fmla="*/ 321 h 1236"/>
                    <a:gd name="T14" fmla="*/ 971 w 984"/>
                    <a:gd name="T15" fmla="*/ 377 h 1236"/>
                    <a:gd name="T16" fmla="*/ 980 w 984"/>
                    <a:gd name="T17" fmla="*/ 433 h 1236"/>
                    <a:gd name="T18" fmla="*/ 984 w 984"/>
                    <a:gd name="T19" fmla="*/ 490 h 1236"/>
                    <a:gd name="T20" fmla="*/ 983 w 984"/>
                    <a:gd name="T21" fmla="*/ 547 h 1236"/>
                    <a:gd name="T22" fmla="*/ 978 w 984"/>
                    <a:gd name="T23" fmla="*/ 603 h 1236"/>
                    <a:gd name="T24" fmla="*/ 968 w 984"/>
                    <a:gd name="T25" fmla="*/ 659 h 1236"/>
                    <a:gd name="T26" fmla="*/ 953 w 984"/>
                    <a:gd name="T27" fmla="*/ 714 h 1236"/>
                    <a:gd name="T28" fmla="*/ 933 w 984"/>
                    <a:gd name="T29" fmla="*/ 768 h 1236"/>
                    <a:gd name="T30" fmla="*/ 908 w 984"/>
                    <a:gd name="T31" fmla="*/ 819 h 1236"/>
                    <a:gd name="T32" fmla="*/ 880 w 984"/>
                    <a:gd name="T33" fmla="*/ 870 h 1236"/>
                    <a:gd name="T34" fmla="*/ 845 w 984"/>
                    <a:gd name="T35" fmla="*/ 918 h 1236"/>
                    <a:gd name="T36" fmla="*/ 806 w 984"/>
                    <a:gd name="T37" fmla="*/ 963 h 1236"/>
                    <a:gd name="T38" fmla="*/ 764 w 984"/>
                    <a:gd name="T39" fmla="*/ 1006 h 1236"/>
                    <a:gd name="T40" fmla="*/ 507 w 984"/>
                    <a:gd name="T41" fmla="*/ 1236 h 1236"/>
                    <a:gd name="T42" fmla="*/ 0 w 984"/>
                    <a:gd name="T43" fmla="*/ 671 h 1236"/>
                    <a:gd name="T44" fmla="*/ 180 w 984"/>
                    <a:gd name="T45" fmla="*/ 509 h 1236"/>
                    <a:gd name="T46" fmla="*/ 180 w 984"/>
                    <a:gd name="T47" fmla="*/ 507 h 1236"/>
                    <a:gd name="T48" fmla="*/ 205 w 984"/>
                    <a:gd name="T49" fmla="*/ 530 h 1236"/>
                    <a:gd name="T50" fmla="*/ 229 w 984"/>
                    <a:gd name="T51" fmla="*/ 548 h 1236"/>
                    <a:gd name="T52" fmla="*/ 254 w 984"/>
                    <a:gd name="T53" fmla="*/ 559 h 1236"/>
                    <a:gd name="T54" fmla="*/ 279 w 984"/>
                    <a:gd name="T55" fmla="*/ 566 h 1236"/>
                    <a:gd name="T56" fmla="*/ 303 w 984"/>
                    <a:gd name="T57" fmla="*/ 569 h 1236"/>
                    <a:gd name="T58" fmla="*/ 328 w 984"/>
                    <a:gd name="T59" fmla="*/ 568 h 1236"/>
                    <a:gd name="T60" fmla="*/ 350 w 984"/>
                    <a:gd name="T61" fmla="*/ 565 h 1236"/>
                    <a:gd name="T62" fmla="*/ 372 w 984"/>
                    <a:gd name="T63" fmla="*/ 559 h 1236"/>
                    <a:gd name="T64" fmla="*/ 391 w 984"/>
                    <a:gd name="T65" fmla="*/ 552 h 1236"/>
                    <a:gd name="T66" fmla="*/ 409 w 984"/>
                    <a:gd name="T67" fmla="*/ 545 h 1236"/>
                    <a:gd name="T68" fmla="*/ 423 w 984"/>
                    <a:gd name="T69" fmla="*/ 536 h 1236"/>
                    <a:gd name="T70" fmla="*/ 436 w 984"/>
                    <a:gd name="T71" fmla="*/ 529 h 1236"/>
                    <a:gd name="T72" fmla="*/ 445 w 984"/>
                    <a:gd name="T73" fmla="*/ 523 h 1236"/>
                    <a:gd name="T74" fmla="*/ 451 w 984"/>
                    <a:gd name="T75" fmla="*/ 519 h 1236"/>
                    <a:gd name="T76" fmla="*/ 453 w 984"/>
                    <a:gd name="T77" fmla="*/ 518 h 1236"/>
                    <a:gd name="T78" fmla="*/ 595 w 984"/>
                    <a:gd name="T79" fmla="*/ 391 h 1236"/>
                    <a:gd name="T80" fmla="*/ 618 w 984"/>
                    <a:gd name="T81" fmla="*/ 366 h 1236"/>
                    <a:gd name="T82" fmla="*/ 635 w 984"/>
                    <a:gd name="T83" fmla="*/ 342 h 1236"/>
                    <a:gd name="T84" fmla="*/ 647 w 984"/>
                    <a:gd name="T85" fmla="*/ 317 h 1236"/>
                    <a:gd name="T86" fmla="*/ 655 w 984"/>
                    <a:gd name="T87" fmla="*/ 293 h 1236"/>
                    <a:gd name="T88" fmla="*/ 659 w 984"/>
                    <a:gd name="T89" fmla="*/ 269 h 1236"/>
                    <a:gd name="T90" fmla="*/ 659 w 984"/>
                    <a:gd name="T91" fmla="*/ 246 h 1236"/>
                    <a:gd name="T92" fmla="*/ 656 w 984"/>
                    <a:gd name="T93" fmla="*/ 224 h 1236"/>
                    <a:gd name="T94" fmla="*/ 651 w 984"/>
                    <a:gd name="T95" fmla="*/ 203 h 1236"/>
                    <a:gd name="T96" fmla="*/ 644 w 984"/>
                    <a:gd name="T97" fmla="*/ 185 h 1236"/>
                    <a:gd name="T98" fmla="*/ 637 w 984"/>
                    <a:gd name="T99" fmla="*/ 169 h 1236"/>
                    <a:gd name="T100" fmla="*/ 630 w 984"/>
                    <a:gd name="T101" fmla="*/ 154 h 1236"/>
                    <a:gd name="T102" fmla="*/ 624 w 984"/>
                    <a:gd name="T103" fmla="*/ 142 h 1236"/>
                    <a:gd name="T104" fmla="*/ 618 w 984"/>
                    <a:gd name="T105" fmla="*/ 134 h 1236"/>
                    <a:gd name="T106" fmla="*/ 614 w 984"/>
                    <a:gd name="T107" fmla="*/ 128 h 1236"/>
                    <a:gd name="T108" fmla="*/ 613 w 984"/>
                    <a:gd name="T109" fmla="*/ 127 h 1236"/>
                    <a:gd name="T110" fmla="*/ 754 w 984"/>
                    <a:gd name="T111" fmla="*/ 0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4" h="1236">
                      <a:moveTo>
                        <a:pt x="754" y="0"/>
                      </a:moveTo>
                      <a:lnTo>
                        <a:pt x="814" y="66"/>
                      </a:lnTo>
                      <a:lnTo>
                        <a:pt x="853" y="113"/>
                      </a:lnTo>
                      <a:lnTo>
                        <a:pt x="887" y="162"/>
                      </a:lnTo>
                      <a:lnTo>
                        <a:pt x="915" y="214"/>
                      </a:lnTo>
                      <a:lnTo>
                        <a:pt x="939" y="267"/>
                      </a:lnTo>
                      <a:lnTo>
                        <a:pt x="957" y="321"/>
                      </a:lnTo>
                      <a:lnTo>
                        <a:pt x="971" y="377"/>
                      </a:lnTo>
                      <a:lnTo>
                        <a:pt x="980" y="433"/>
                      </a:lnTo>
                      <a:lnTo>
                        <a:pt x="984" y="490"/>
                      </a:lnTo>
                      <a:lnTo>
                        <a:pt x="983" y="547"/>
                      </a:lnTo>
                      <a:lnTo>
                        <a:pt x="978" y="603"/>
                      </a:lnTo>
                      <a:lnTo>
                        <a:pt x="968" y="659"/>
                      </a:lnTo>
                      <a:lnTo>
                        <a:pt x="953" y="714"/>
                      </a:lnTo>
                      <a:lnTo>
                        <a:pt x="933" y="768"/>
                      </a:lnTo>
                      <a:lnTo>
                        <a:pt x="908" y="819"/>
                      </a:lnTo>
                      <a:lnTo>
                        <a:pt x="880" y="870"/>
                      </a:lnTo>
                      <a:lnTo>
                        <a:pt x="845" y="918"/>
                      </a:lnTo>
                      <a:lnTo>
                        <a:pt x="806" y="963"/>
                      </a:lnTo>
                      <a:lnTo>
                        <a:pt x="764" y="1006"/>
                      </a:lnTo>
                      <a:lnTo>
                        <a:pt x="507" y="1236"/>
                      </a:lnTo>
                      <a:lnTo>
                        <a:pt x="0" y="671"/>
                      </a:lnTo>
                      <a:lnTo>
                        <a:pt x="180" y="509"/>
                      </a:lnTo>
                      <a:lnTo>
                        <a:pt x="180" y="507"/>
                      </a:lnTo>
                      <a:lnTo>
                        <a:pt x="205" y="530"/>
                      </a:lnTo>
                      <a:lnTo>
                        <a:pt x="229" y="548"/>
                      </a:lnTo>
                      <a:lnTo>
                        <a:pt x="254" y="559"/>
                      </a:lnTo>
                      <a:lnTo>
                        <a:pt x="279" y="566"/>
                      </a:lnTo>
                      <a:lnTo>
                        <a:pt x="303" y="569"/>
                      </a:lnTo>
                      <a:lnTo>
                        <a:pt x="328" y="568"/>
                      </a:lnTo>
                      <a:lnTo>
                        <a:pt x="350" y="565"/>
                      </a:lnTo>
                      <a:lnTo>
                        <a:pt x="372" y="559"/>
                      </a:lnTo>
                      <a:lnTo>
                        <a:pt x="391" y="552"/>
                      </a:lnTo>
                      <a:lnTo>
                        <a:pt x="409" y="545"/>
                      </a:lnTo>
                      <a:lnTo>
                        <a:pt x="423" y="536"/>
                      </a:lnTo>
                      <a:lnTo>
                        <a:pt x="436" y="529"/>
                      </a:lnTo>
                      <a:lnTo>
                        <a:pt x="445" y="523"/>
                      </a:lnTo>
                      <a:lnTo>
                        <a:pt x="451" y="519"/>
                      </a:lnTo>
                      <a:lnTo>
                        <a:pt x="453" y="518"/>
                      </a:lnTo>
                      <a:lnTo>
                        <a:pt x="595" y="391"/>
                      </a:lnTo>
                      <a:lnTo>
                        <a:pt x="618" y="366"/>
                      </a:lnTo>
                      <a:lnTo>
                        <a:pt x="635" y="342"/>
                      </a:lnTo>
                      <a:lnTo>
                        <a:pt x="647" y="317"/>
                      </a:lnTo>
                      <a:lnTo>
                        <a:pt x="655" y="293"/>
                      </a:lnTo>
                      <a:lnTo>
                        <a:pt x="659" y="269"/>
                      </a:lnTo>
                      <a:lnTo>
                        <a:pt x="659" y="246"/>
                      </a:lnTo>
                      <a:lnTo>
                        <a:pt x="656" y="224"/>
                      </a:lnTo>
                      <a:lnTo>
                        <a:pt x="651" y="203"/>
                      </a:lnTo>
                      <a:lnTo>
                        <a:pt x="644" y="185"/>
                      </a:lnTo>
                      <a:lnTo>
                        <a:pt x="637" y="169"/>
                      </a:lnTo>
                      <a:lnTo>
                        <a:pt x="630" y="154"/>
                      </a:lnTo>
                      <a:lnTo>
                        <a:pt x="624" y="142"/>
                      </a:lnTo>
                      <a:lnTo>
                        <a:pt x="618" y="134"/>
                      </a:lnTo>
                      <a:lnTo>
                        <a:pt x="614" y="128"/>
                      </a:lnTo>
                      <a:lnTo>
                        <a:pt x="613" y="127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10" name="Freeform 20"/>
                <p:cNvSpPr>
                  <a:spLocks/>
                </p:cNvSpPr>
                <p:nvPr/>
              </p:nvSpPr>
              <p:spPr bwMode="auto">
                <a:xfrm>
                  <a:off x="3878464" y="1601788"/>
                  <a:ext cx="61913" cy="114300"/>
                </a:xfrm>
                <a:custGeom>
                  <a:avLst/>
                  <a:gdLst>
                    <a:gd name="T0" fmla="*/ 351 w 546"/>
                    <a:gd name="T1" fmla="*/ 3 h 1016"/>
                    <a:gd name="T2" fmla="*/ 442 w 546"/>
                    <a:gd name="T3" fmla="*/ 23 h 1016"/>
                    <a:gd name="T4" fmla="*/ 538 w 546"/>
                    <a:gd name="T5" fmla="*/ 60 h 1016"/>
                    <a:gd name="T6" fmla="*/ 546 w 546"/>
                    <a:gd name="T7" fmla="*/ 72 h 1016"/>
                    <a:gd name="T8" fmla="*/ 540 w 546"/>
                    <a:gd name="T9" fmla="*/ 91 h 1016"/>
                    <a:gd name="T10" fmla="*/ 521 w 546"/>
                    <a:gd name="T11" fmla="*/ 113 h 1016"/>
                    <a:gd name="T12" fmla="*/ 499 w 546"/>
                    <a:gd name="T13" fmla="*/ 125 h 1016"/>
                    <a:gd name="T14" fmla="*/ 480 w 546"/>
                    <a:gd name="T15" fmla="*/ 125 h 1016"/>
                    <a:gd name="T16" fmla="*/ 386 w 546"/>
                    <a:gd name="T17" fmla="*/ 89 h 1016"/>
                    <a:gd name="T18" fmla="*/ 305 w 546"/>
                    <a:gd name="T19" fmla="*/ 72 h 1016"/>
                    <a:gd name="T20" fmla="*/ 235 w 546"/>
                    <a:gd name="T21" fmla="*/ 68 h 1016"/>
                    <a:gd name="T22" fmla="*/ 178 w 546"/>
                    <a:gd name="T23" fmla="*/ 75 h 1016"/>
                    <a:gd name="T24" fmla="*/ 136 w 546"/>
                    <a:gd name="T25" fmla="*/ 90 h 1016"/>
                    <a:gd name="T26" fmla="*/ 107 w 546"/>
                    <a:gd name="T27" fmla="*/ 111 h 1016"/>
                    <a:gd name="T28" fmla="*/ 88 w 546"/>
                    <a:gd name="T29" fmla="*/ 145 h 1016"/>
                    <a:gd name="T30" fmla="*/ 82 w 546"/>
                    <a:gd name="T31" fmla="*/ 191 h 1016"/>
                    <a:gd name="T32" fmla="*/ 93 w 546"/>
                    <a:gd name="T33" fmla="*/ 247 h 1016"/>
                    <a:gd name="T34" fmla="*/ 124 w 546"/>
                    <a:gd name="T35" fmla="*/ 310 h 1016"/>
                    <a:gd name="T36" fmla="*/ 180 w 546"/>
                    <a:gd name="T37" fmla="*/ 377 h 1016"/>
                    <a:gd name="T38" fmla="*/ 262 w 546"/>
                    <a:gd name="T39" fmla="*/ 449 h 1016"/>
                    <a:gd name="T40" fmla="*/ 330 w 546"/>
                    <a:gd name="T41" fmla="*/ 523 h 1016"/>
                    <a:gd name="T42" fmla="*/ 372 w 546"/>
                    <a:gd name="T43" fmla="*/ 594 h 1016"/>
                    <a:gd name="T44" fmla="*/ 389 w 546"/>
                    <a:gd name="T45" fmla="*/ 665 h 1016"/>
                    <a:gd name="T46" fmla="*/ 381 w 546"/>
                    <a:gd name="T47" fmla="*/ 733 h 1016"/>
                    <a:gd name="T48" fmla="*/ 347 w 546"/>
                    <a:gd name="T49" fmla="*/ 799 h 1016"/>
                    <a:gd name="T50" fmla="*/ 302 w 546"/>
                    <a:gd name="T51" fmla="*/ 856 h 1016"/>
                    <a:gd name="T52" fmla="*/ 253 w 546"/>
                    <a:gd name="T53" fmla="*/ 904 h 1016"/>
                    <a:gd name="T54" fmla="*/ 202 w 546"/>
                    <a:gd name="T55" fmla="*/ 944 h 1016"/>
                    <a:gd name="T56" fmla="*/ 154 w 546"/>
                    <a:gd name="T57" fmla="*/ 974 h 1016"/>
                    <a:gd name="T58" fmla="*/ 114 w 546"/>
                    <a:gd name="T59" fmla="*/ 996 h 1016"/>
                    <a:gd name="T60" fmla="*/ 85 w 546"/>
                    <a:gd name="T61" fmla="*/ 1011 h 1016"/>
                    <a:gd name="T62" fmla="*/ 71 w 546"/>
                    <a:gd name="T63" fmla="*/ 1016 h 1016"/>
                    <a:gd name="T64" fmla="*/ 5 w 546"/>
                    <a:gd name="T65" fmla="*/ 932 h 1016"/>
                    <a:gd name="T66" fmla="*/ 28 w 546"/>
                    <a:gd name="T67" fmla="*/ 923 h 1016"/>
                    <a:gd name="T68" fmla="*/ 57 w 546"/>
                    <a:gd name="T69" fmla="*/ 916 h 1016"/>
                    <a:gd name="T70" fmla="*/ 85 w 546"/>
                    <a:gd name="T71" fmla="*/ 911 h 1016"/>
                    <a:gd name="T72" fmla="*/ 134 w 546"/>
                    <a:gd name="T73" fmla="*/ 895 h 1016"/>
                    <a:gd name="T74" fmla="*/ 199 w 546"/>
                    <a:gd name="T75" fmla="*/ 862 h 1016"/>
                    <a:gd name="T76" fmla="*/ 242 w 546"/>
                    <a:gd name="T77" fmla="*/ 829 h 1016"/>
                    <a:gd name="T78" fmla="*/ 269 w 546"/>
                    <a:gd name="T79" fmla="*/ 802 h 1016"/>
                    <a:gd name="T80" fmla="*/ 281 w 546"/>
                    <a:gd name="T81" fmla="*/ 786 h 1016"/>
                    <a:gd name="T82" fmla="*/ 289 w 546"/>
                    <a:gd name="T83" fmla="*/ 773 h 1016"/>
                    <a:gd name="T84" fmla="*/ 301 w 546"/>
                    <a:gd name="T85" fmla="*/ 748 h 1016"/>
                    <a:gd name="T86" fmla="*/ 309 w 546"/>
                    <a:gd name="T87" fmla="*/ 717 h 1016"/>
                    <a:gd name="T88" fmla="*/ 308 w 546"/>
                    <a:gd name="T89" fmla="*/ 681 h 1016"/>
                    <a:gd name="T90" fmla="*/ 295 w 546"/>
                    <a:gd name="T91" fmla="*/ 639 h 1016"/>
                    <a:gd name="T92" fmla="*/ 268 w 546"/>
                    <a:gd name="T93" fmla="*/ 590 h 1016"/>
                    <a:gd name="T94" fmla="*/ 222 w 546"/>
                    <a:gd name="T95" fmla="*/ 535 h 1016"/>
                    <a:gd name="T96" fmla="*/ 155 w 546"/>
                    <a:gd name="T97" fmla="*/ 473 h 1016"/>
                    <a:gd name="T98" fmla="*/ 87 w 546"/>
                    <a:gd name="T99" fmla="*/ 407 h 1016"/>
                    <a:gd name="T100" fmla="*/ 39 w 546"/>
                    <a:gd name="T101" fmla="*/ 340 h 1016"/>
                    <a:gd name="T102" fmla="*/ 12 w 546"/>
                    <a:gd name="T103" fmla="*/ 272 h 1016"/>
                    <a:gd name="T104" fmla="*/ 8 w 546"/>
                    <a:gd name="T105" fmla="*/ 206 h 1016"/>
                    <a:gd name="T106" fmla="*/ 27 w 546"/>
                    <a:gd name="T107" fmla="*/ 144 h 1016"/>
                    <a:gd name="T108" fmla="*/ 67 w 546"/>
                    <a:gd name="T109" fmla="*/ 86 h 1016"/>
                    <a:gd name="T110" fmla="*/ 123 w 546"/>
                    <a:gd name="T111" fmla="*/ 41 h 1016"/>
                    <a:gd name="T112" fmla="*/ 190 w 546"/>
                    <a:gd name="T113" fmla="*/ 13 h 1016"/>
                    <a:gd name="T114" fmla="*/ 267 w 546"/>
                    <a:gd name="T115" fmla="*/ 0 h 1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46" h="1016">
                      <a:moveTo>
                        <a:pt x="309" y="0"/>
                      </a:moveTo>
                      <a:lnTo>
                        <a:pt x="351" y="3"/>
                      </a:lnTo>
                      <a:lnTo>
                        <a:pt x="396" y="11"/>
                      </a:lnTo>
                      <a:lnTo>
                        <a:pt x="442" y="23"/>
                      </a:lnTo>
                      <a:lnTo>
                        <a:pt x="490" y="39"/>
                      </a:lnTo>
                      <a:lnTo>
                        <a:pt x="538" y="60"/>
                      </a:lnTo>
                      <a:lnTo>
                        <a:pt x="544" y="64"/>
                      </a:lnTo>
                      <a:lnTo>
                        <a:pt x="546" y="72"/>
                      </a:lnTo>
                      <a:lnTo>
                        <a:pt x="545" y="81"/>
                      </a:lnTo>
                      <a:lnTo>
                        <a:pt x="540" y="91"/>
                      </a:lnTo>
                      <a:lnTo>
                        <a:pt x="532" y="102"/>
                      </a:lnTo>
                      <a:lnTo>
                        <a:pt x="521" y="113"/>
                      </a:lnTo>
                      <a:lnTo>
                        <a:pt x="510" y="120"/>
                      </a:lnTo>
                      <a:lnTo>
                        <a:pt x="499" y="125"/>
                      </a:lnTo>
                      <a:lnTo>
                        <a:pt x="489" y="127"/>
                      </a:lnTo>
                      <a:lnTo>
                        <a:pt x="480" y="125"/>
                      </a:lnTo>
                      <a:lnTo>
                        <a:pt x="432" y="105"/>
                      </a:lnTo>
                      <a:lnTo>
                        <a:pt x="386" y="89"/>
                      </a:lnTo>
                      <a:lnTo>
                        <a:pt x="344" y="79"/>
                      </a:lnTo>
                      <a:lnTo>
                        <a:pt x="305" y="72"/>
                      </a:lnTo>
                      <a:lnTo>
                        <a:pt x="268" y="68"/>
                      </a:lnTo>
                      <a:lnTo>
                        <a:pt x="235" y="68"/>
                      </a:lnTo>
                      <a:lnTo>
                        <a:pt x="205" y="70"/>
                      </a:lnTo>
                      <a:lnTo>
                        <a:pt x="178" y="75"/>
                      </a:lnTo>
                      <a:lnTo>
                        <a:pt x="155" y="82"/>
                      </a:lnTo>
                      <a:lnTo>
                        <a:pt x="136" y="90"/>
                      </a:lnTo>
                      <a:lnTo>
                        <a:pt x="119" y="100"/>
                      </a:lnTo>
                      <a:lnTo>
                        <a:pt x="107" y="111"/>
                      </a:lnTo>
                      <a:lnTo>
                        <a:pt x="96" y="126"/>
                      </a:lnTo>
                      <a:lnTo>
                        <a:pt x="88" y="145"/>
                      </a:lnTo>
                      <a:lnTo>
                        <a:pt x="83" y="167"/>
                      </a:lnTo>
                      <a:lnTo>
                        <a:pt x="82" y="191"/>
                      </a:lnTo>
                      <a:lnTo>
                        <a:pt x="85" y="218"/>
                      </a:lnTo>
                      <a:lnTo>
                        <a:pt x="93" y="247"/>
                      </a:lnTo>
                      <a:lnTo>
                        <a:pt x="105" y="278"/>
                      </a:lnTo>
                      <a:lnTo>
                        <a:pt x="124" y="310"/>
                      </a:lnTo>
                      <a:lnTo>
                        <a:pt x="149" y="343"/>
                      </a:lnTo>
                      <a:lnTo>
                        <a:pt x="180" y="377"/>
                      </a:lnTo>
                      <a:lnTo>
                        <a:pt x="219" y="411"/>
                      </a:lnTo>
                      <a:lnTo>
                        <a:pt x="262" y="449"/>
                      </a:lnTo>
                      <a:lnTo>
                        <a:pt x="298" y="486"/>
                      </a:lnTo>
                      <a:lnTo>
                        <a:pt x="330" y="523"/>
                      </a:lnTo>
                      <a:lnTo>
                        <a:pt x="353" y="559"/>
                      </a:lnTo>
                      <a:lnTo>
                        <a:pt x="372" y="594"/>
                      </a:lnTo>
                      <a:lnTo>
                        <a:pt x="383" y="630"/>
                      </a:lnTo>
                      <a:lnTo>
                        <a:pt x="389" y="665"/>
                      </a:lnTo>
                      <a:lnTo>
                        <a:pt x="388" y="699"/>
                      </a:lnTo>
                      <a:lnTo>
                        <a:pt x="381" y="733"/>
                      </a:lnTo>
                      <a:lnTo>
                        <a:pt x="368" y="766"/>
                      </a:lnTo>
                      <a:lnTo>
                        <a:pt x="347" y="799"/>
                      </a:lnTo>
                      <a:lnTo>
                        <a:pt x="326" y="828"/>
                      </a:lnTo>
                      <a:lnTo>
                        <a:pt x="302" y="856"/>
                      </a:lnTo>
                      <a:lnTo>
                        <a:pt x="278" y="880"/>
                      </a:lnTo>
                      <a:lnTo>
                        <a:pt x="253" y="904"/>
                      </a:lnTo>
                      <a:lnTo>
                        <a:pt x="227" y="924"/>
                      </a:lnTo>
                      <a:lnTo>
                        <a:pt x="202" y="944"/>
                      </a:lnTo>
                      <a:lnTo>
                        <a:pt x="177" y="960"/>
                      </a:lnTo>
                      <a:lnTo>
                        <a:pt x="154" y="974"/>
                      </a:lnTo>
                      <a:lnTo>
                        <a:pt x="132" y="986"/>
                      </a:lnTo>
                      <a:lnTo>
                        <a:pt x="114" y="996"/>
                      </a:lnTo>
                      <a:lnTo>
                        <a:pt x="98" y="1005"/>
                      </a:lnTo>
                      <a:lnTo>
                        <a:pt x="85" y="1011"/>
                      </a:lnTo>
                      <a:lnTo>
                        <a:pt x="76" y="1015"/>
                      </a:lnTo>
                      <a:lnTo>
                        <a:pt x="71" y="1016"/>
                      </a:lnTo>
                      <a:lnTo>
                        <a:pt x="0" y="939"/>
                      </a:lnTo>
                      <a:lnTo>
                        <a:pt x="5" y="932"/>
                      </a:lnTo>
                      <a:lnTo>
                        <a:pt x="14" y="927"/>
                      </a:lnTo>
                      <a:lnTo>
                        <a:pt x="28" y="923"/>
                      </a:lnTo>
                      <a:lnTo>
                        <a:pt x="42" y="919"/>
                      </a:lnTo>
                      <a:lnTo>
                        <a:pt x="57" y="916"/>
                      </a:lnTo>
                      <a:lnTo>
                        <a:pt x="72" y="913"/>
                      </a:lnTo>
                      <a:lnTo>
                        <a:pt x="85" y="911"/>
                      </a:lnTo>
                      <a:lnTo>
                        <a:pt x="94" y="910"/>
                      </a:lnTo>
                      <a:lnTo>
                        <a:pt x="134" y="895"/>
                      </a:lnTo>
                      <a:lnTo>
                        <a:pt x="169" y="879"/>
                      </a:lnTo>
                      <a:lnTo>
                        <a:pt x="199" y="862"/>
                      </a:lnTo>
                      <a:lnTo>
                        <a:pt x="223" y="846"/>
                      </a:lnTo>
                      <a:lnTo>
                        <a:pt x="242" y="829"/>
                      </a:lnTo>
                      <a:lnTo>
                        <a:pt x="258" y="815"/>
                      </a:lnTo>
                      <a:lnTo>
                        <a:pt x="269" y="802"/>
                      </a:lnTo>
                      <a:lnTo>
                        <a:pt x="277" y="792"/>
                      </a:lnTo>
                      <a:lnTo>
                        <a:pt x="281" y="786"/>
                      </a:lnTo>
                      <a:lnTo>
                        <a:pt x="282" y="784"/>
                      </a:lnTo>
                      <a:lnTo>
                        <a:pt x="289" y="773"/>
                      </a:lnTo>
                      <a:lnTo>
                        <a:pt x="295" y="761"/>
                      </a:lnTo>
                      <a:lnTo>
                        <a:pt x="301" y="748"/>
                      </a:lnTo>
                      <a:lnTo>
                        <a:pt x="306" y="734"/>
                      </a:lnTo>
                      <a:lnTo>
                        <a:pt x="309" y="717"/>
                      </a:lnTo>
                      <a:lnTo>
                        <a:pt x="310" y="700"/>
                      </a:lnTo>
                      <a:lnTo>
                        <a:pt x="308" y="681"/>
                      </a:lnTo>
                      <a:lnTo>
                        <a:pt x="302" y="660"/>
                      </a:lnTo>
                      <a:lnTo>
                        <a:pt x="295" y="639"/>
                      </a:lnTo>
                      <a:lnTo>
                        <a:pt x="283" y="616"/>
                      </a:lnTo>
                      <a:lnTo>
                        <a:pt x="268" y="590"/>
                      </a:lnTo>
                      <a:lnTo>
                        <a:pt x="248" y="564"/>
                      </a:lnTo>
                      <a:lnTo>
                        <a:pt x="222" y="535"/>
                      </a:lnTo>
                      <a:lnTo>
                        <a:pt x="192" y="505"/>
                      </a:lnTo>
                      <a:lnTo>
                        <a:pt x="155" y="473"/>
                      </a:lnTo>
                      <a:lnTo>
                        <a:pt x="118" y="441"/>
                      </a:lnTo>
                      <a:lnTo>
                        <a:pt x="87" y="407"/>
                      </a:lnTo>
                      <a:lnTo>
                        <a:pt x="60" y="373"/>
                      </a:lnTo>
                      <a:lnTo>
                        <a:pt x="39" y="340"/>
                      </a:lnTo>
                      <a:lnTo>
                        <a:pt x="24" y="306"/>
                      </a:lnTo>
                      <a:lnTo>
                        <a:pt x="12" y="272"/>
                      </a:lnTo>
                      <a:lnTo>
                        <a:pt x="7" y="239"/>
                      </a:lnTo>
                      <a:lnTo>
                        <a:pt x="8" y="206"/>
                      </a:lnTo>
                      <a:lnTo>
                        <a:pt x="14" y="175"/>
                      </a:lnTo>
                      <a:lnTo>
                        <a:pt x="27" y="144"/>
                      </a:lnTo>
                      <a:lnTo>
                        <a:pt x="44" y="115"/>
                      </a:lnTo>
                      <a:lnTo>
                        <a:pt x="67" y="86"/>
                      </a:lnTo>
                      <a:lnTo>
                        <a:pt x="94" y="62"/>
                      </a:lnTo>
                      <a:lnTo>
                        <a:pt x="123" y="41"/>
                      </a:lnTo>
                      <a:lnTo>
                        <a:pt x="156" y="25"/>
                      </a:lnTo>
                      <a:lnTo>
                        <a:pt x="190" y="13"/>
                      </a:lnTo>
                      <a:lnTo>
                        <a:pt x="227" y="4"/>
                      </a:lnTo>
                      <a:lnTo>
                        <a:pt x="267" y="0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11" name="Freeform 21"/>
                <p:cNvSpPr>
                  <a:spLocks/>
                </p:cNvSpPr>
                <p:nvPr/>
              </p:nvSpPr>
              <p:spPr bwMode="auto">
                <a:xfrm>
                  <a:off x="3822903" y="1727200"/>
                  <a:ext cx="41275" cy="39688"/>
                </a:xfrm>
                <a:custGeom>
                  <a:avLst/>
                  <a:gdLst>
                    <a:gd name="T0" fmla="*/ 263 w 366"/>
                    <a:gd name="T1" fmla="*/ 0 h 351"/>
                    <a:gd name="T2" fmla="*/ 283 w 366"/>
                    <a:gd name="T3" fmla="*/ 3 h 351"/>
                    <a:gd name="T4" fmla="*/ 303 w 366"/>
                    <a:gd name="T5" fmla="*/ 11 h 351"/>
                    <a:gd name="T6" fmla="*/ 322 w 366"/>
                    <a:gd name="T7" fmla="*/ 22 h 351"/>
                    <a:gd name="T8" fmla="*/ 338 w 366"/>
                    <a:gd name="T9" fmla="*/ 37 h 351"/>
                    <a:gd name="T10" fmla="*/ 350 w 366"/>
                    <a:gd name="T11" fmla="*/ 54 h 351"/>
                    <a:gd name="T12" fmla="*/ 360 w 366"/>
                    <a:gd name="T13" fmla="*/ 75 h 351"/>
                    <a:gd name="T14" fmla="*/ 365 w 366"/>
                    <a:gd name="T15" fmla="*/ 95 h 351"/>
                    <a:gd name="T16" fmla="*/ 366 w 366"/>
                    <a:gd name="T17" fmla="*/ 115 h 351"/>
                    <a:gd name="T18" fmla="*/ 363 w 366"/>
                    <a:gd name="T19" fmla="*/ 136 h 351"/>
                    <a:gd name="T20" fmla="*/ 356 w 366"/>
                    <a:gd name="T21" fmla="*/ 156 h 351"/>
                    <a:gd name="T22" fmla="*/ 344 w 366"/>
                    <a:gd name="T23" fmla="*/ 175 h 351"/>
                    <a:gd name="T24" fmla="*/ 330 w 366"/>
                    <a:gd name="T25" fmla="*/ 191 h 351"/>
                    <a:gd name="T26" fmla="*/ 182 w 366"/>
                    <a:gd name="T27" fmla="*/ 323 h 351"/>
                    <a:gd name="T28" fmla="*/ 164 w 366"/>
                    <a:gd name="T29" fmla="*/ 336 h 351"/>
                    <a:gd name="T30" fmla="*/ 145 w 366"/>
                    <a:gd name="T31" fmla="*/ 346 h 351"/>
                    <a:gd name="T32" fmla="*/ 124 w 366"/>
                    <a:gd name="T33" fmla="*/ 351 h 351"/>
                    <a:gd name="T34" fmla="*/ 103 w 366"/>
                    <a:gd name="T35" fmla="*/ 351 h 351"/>
                    <a:gd name="T36" fmla="*/ 83 w 366"/>
                    <a:gd name="T37" fmla="*/ 348 h 351"/>
                    <a:gd name="T38" fmla="*/ 63 w 366"/>
                    <a:gd name="T39" fmla="*/ 340 h 351"/>
                    <a:gd name="T40" fmla="*/ 44 w 366"/>
                    <a:gd name="T41" fmla="*/ 330 h 351"/>
                    <a:gd name="T42" fmla="*/ 28 w 366"/>
                    <a:gd name="T43" fmla="*/ 315 h 351"/>
                    <a:gd name="T44" fmla="*/ 15 w 366"/>
                    <a:gd name="T45" fmla="*/ 297 h 351"/>
                    <a:gd name="T46" fmla="*/ 6 w 366"/>
                    <a:gd name="T47" fmla="*/ 277 h 351"/>
                    <a:gd name="T48" fmla="*/ 1 w 366"/>
                    <a:gd name="T49" fmla="*/ 257 h 351"/>
                    <a:gd name="T50" fmla="*/ 0 w 366"/>
                    <a:gd name="T51" fmla="*/ 236 h 351"/>
                    <a:gd name="T52" fmla="*/ 3 w 366"/>
                    <a:gd name="T53" fmla="*/ 215 h 351"/>
                    <a:gd name="T54" fmla="*/ 10 w 366"/>
                    <a:gd name="T55" fmla="*/ 196 h 351"/>
                    <a:gd name="T56" fmla="*/ 22 w 366"/>
                    <a:gd name="T57" fmla="*/ 178 h 351"/>
                    <a:gd name="T58" fmla="*/ 37 w 366"/>
                    <a:gd name="T59" fmla="*/ 161 h 351"/>
                    <a:gd name="T60" fmla="*/ 183 w 366"/>
                    <a:gd name="T61" fmla="*/ 29 h 351"/>
                    <a:gd name="T62" fmla="*/ 202 w 366"/>
                    <a:gd name="T63" fmla="*/ 16 h 351"/>
                    <a:gd name="T64" fmla="*/ 221 w 366"/>
                    <a:gd name="T65" fmla="*/ 7 h 351"/>
                    <a:gd name="T66" fmla="*/ 241 w 366"/>
                    <a:gd name="T67" fmla="*/ 1 h 351"/>
                    <a:gd name="T68" fmla="*/ 263 w 366"/>
                    <a:gd name="T69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6" h="351">
                      <a:moveTo>
                        <a:pt x="263" y="0"/>
                      </a:moveTo>
                      <a:lnTo>
                        <a:pt x="283" y="3"/>
                      </a:lnTo>
                      <a:lnTo>
                        <a:pt x="303" y="11"/>
                      </a:lnTo>
                      <a:lnTo>
                        <a:pt x="322" y="22"/>
                      </a:lnTo>
                      <a:lnTo>
                        <a:pt x="338" y="37"/>
                      </a:lnTo>
                      <a:lnTo>
                        <a:pt x="350" y="54"/>
                      </a:lnTo>
                      <a:lnTo>
                        <a:pt x="360" y="75"/>
                      </a:lnTo>
                      <a:lnTo>
                        <a:pt x="365" y="95"/>
                      </a:lnTo>
                      <a:lnTo>
                        <a:pt x="366" y="115"/>
                      </a:lnTo>
                      <a:lnTo>
                        <a:pt x="363" y="136"/>
                      </a:lnTo>
                      <a:lnTo>
                        <a:pt x="356" y="156"/>
                      </a:lnTo>
                      <a:lnTo>
                        <a:pt x="344" y="175"/>
                      </a:lnTo>
                      <a:lnTo>
                        <a:pt x="330" y="191"/>
                      </a:lnTo>
                      <a:lnTo>
                        <a:pt x="182" y="323"/>
                      </a:lnTo>
                      <a:lnTo>
                        <a:pt x="164" y="336"/>
                      </a:lnTo>
                      <a:lnTo>
                        <a:pt x="145" y="346"/>
                      </a:lnTo>
                      <a:lnTo>
                        <a:pt x="124" y="351"/>
                      </a:lnTo>
                      <a:lnTo>
                        <a:pt x="103" y="351"/>
                      </a:lnTo>
                      <a:lnTo>
                        <a:pt x="83" y="348"/>
                      </a:lnTo>
                      <a:lnTo>
                        <a:pt x="63" y="340"/>
                      </a:lnTo>
                      <a:lnTo>
                        <a:pt x="44" y="330"/>
                      </a:lnTo>
                      <a:lnTo>
                        <a:pt x="28" y="315"/>
                      </a:lnTo>
                      <a:lnTo>
                        <a:pt x="15" y="297"/>
                      </a:lnTo>
                      <a:lnTo>
                        <a:pt x="6" y="277"/>
                      </a:lnTo>
                      <a:lnTo>
                        <a:pt x="1" y="257"/>
                      </a:lnTo>
                      <a:lnTo>
                        <a:pt x="0" y="236"/>
                      </a:lnTo>
                      <a:lnTo>
                        <a:pt x="3" y="215"/>
                      </a:lnTo>
                      <a:lnTo>
                        <a:pt x="10" y="196"/>
                      </a:lnTo>
                      <a:lnTo>
                        <a:pt x="22" y="178"/>
                      </a:lnTo>
                      <a:lnTo>
                        <a:pt x="37" y="161"/>
                      </a:lnTo>
                      <a:lnTo>
                        <a:pt x="183" y="29"/>
                      </a:lnTo>
                      <a:lnTo>
                        <a:pt x="202" y="16"/>
                      </a:lnTo>
                      <a:lnTo>
                        <a:pt x="221" y="7"/>
                      </a:lnTo>
                      <a:lnTo>
                        <a:pt x="241" y="1"/>
                      </a:lnTo>
                      <a:lnTo>
                        <a:pt x="263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sp>
            <p:nvSpPr>
              <p:cNvPr id="112" name="Freeform 11"/>
              <p:cNvSpPr>
                <a:spLocks noEditPoints="1"/>
              </p:cNvSpPr>
              <p:nvPr/>
            </p:nvSpPr>
            <p:spPr bwMode="auto">
              <a:xfrm>
                <a:off x="5491515" y="2499875"/>
                <a:ext cx="712826" cy="875150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306259" y="3686576"/>
                <a:ext cx="2192983" cy="706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Step. 1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Aharoni" panose="02010803020104030203" pitchFamily="2" charset="-79"/>
                  </a:rPr>
                  <a:t>진행상황</a:t>
                </a:r>
                <a:endParaRPr lang="en-US" altLang="ko-KR" sz="12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4751436" y="3662752"/>
                <a:ext cx="2192983" cy="70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Step. 2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Aharoni" panose="02010803020104030203" pitchFamily="2" charset="-79"/>
                  </a:rPr>
                  <a:t>모델 평가기준 개선 </a:t>
                </a:r>
                <a:endPara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02806" y="3686576"/>
                <a:ext cx="2192983" cy="706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Step. 3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Aharoni" panose="02010803020104030203" pitchFamily="2" charset="-79"/>
                  </a:rPr>
                  <a:t>알고리즘 설계</a:t>
                </a:r>
                <a:endParaRPr lang="en-US" altLang="ko-KR" sz="12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endParaRPr>
              </a:p>
            </p:txBody>
          </p:sp>
          <p:sp>
            <p:nvSpPr>
              <p:cNvPr id="119" name="다이아몬드 118"/>
              <p:cNvSpPr/>
              <p:nvPr/>
            </p:nvSpPr>
            <p:spPr>
              <a:xfrm>
                <a:off x="4097010" y="2576184"/>
                <a:ext cx="744559" cy="744559"/>
              </a:xfrm>
              <a:prstGeom prst="diamond">
                <a:avLst/>
              </a:prstGeom>
              <a:solidFill>
                <a:srgbClr val="21262A"/>
              </a:solidFill>
              <a:ln>
                <a:noFill/>
              </a:ln>
              <a:effectLst>
                <a:outerShdw dist="12700" algn="l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0" name="다이아몬드 119"/>
              <p:cNvSpPr/>
              <p:nvPr/>
            </p:nvSpPr>
            <p:spPr>
              <a:xfrm>
                <a:off x="6547807" y="2565171"/>
                <a:ext cx="744559" cy="744559"/>
              </a:xfrm>
              <a:prstGeom prst="diamond">
                <a:avLst/>
              </a:prstGeom>
              <a:solidFill>
                <a:srgbClr val="21262A"/>
              </a:solidFill>
              <a:ln>
                <a:noFill/>
              </a:ln>
              <a:effectLst>
                <a:outerShdw dist="12700" algn="l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1BB6A9-202D-4A23-8F02-6696B5774B00}"/>
                </a:ext>
              </a:extLst>
            </p:cNvPr>
            <p:cNvSpPr txBox="1"/>
            <p:nvPr/>
          </p:nvSpPr>
          <p:spPr>
            <a:xfrm>
              <a:off x="9079797" y="3663741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4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UI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초기 및 향후계획</a:t>
              </a: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…?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A148B677-EEE2-459B-8B8A-C68BB0B408ED}"/>
                </a:ext>
              </a:extLst>
            </p:cNvPr>
            <p:cNvSpPr/>
            <p:nvPr/>
          </p:nvSpPr>
          <p:spPr>
            <a:xfrm>
              <a:off x="8416755" y="2535228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pic>
          <p:nvPicPr>
            <p:cNvPr id="3" name="그래픽 2" descr="블로그 윤곽선">
              <a:extLst>
                <a:ext uri="{FF2B5EF4-FFF2-40B4-BE49-F238E27FC236}">
                  <a16:creationId xmlns:a16="http://schemas.microsoft.com/office/drawing/2014/main" id="{10A78B6C-FE48-478A-A3B7-ADD137C9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089" y="245594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진행상황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C6227B8-CABE-4025-B77F-AB25014EF56C}"/>
              </a:ext>
            </a:extLst>
          </p:cNvPr>
          <p:cNvSpPr/>
          <p:nvPr/>
        </p:nvSpPr>
        <p:spPr>
          <a:xfrm>
            <a:off x="6822140" y="3486740"/>
            <a:ext cx="654431" cy="466695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4B2031-DBBD-4101-BF87-ABC3A381D6B9}"/>
              </a:ext>
            </a:extLst>
          </p:cNvPr>
          <p:cNvSpPr/>
          <p:nvPr/>
        </p:nvSpPr>
        <p:spPr>
          <a:xfrm>
            <a:off x="2015485" y="1207227"/>
            <a:ext cx="941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주제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데이터 기반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</a:t>
            </a:r>
            <a:r>
              <a:rPr lang="ko-KR" altLang="en-US" sz="20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및 순찰 알고리즘 개발</a:t>
            </a:r>
            <a:endParaRPr lang="en-US" altLang="ko-KR" sz="20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BD1491E-D8A7-4576-96F5-EC10561C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74" b="94294" l="4766" r="94688">
                        <a14:foregroundMark x1="10234" y1="42368" x2="4766" y2="65193"/>
                        <a14:foregroundMark x1="85234" y1="9700" x2="90078" y2="8274"/>
                        <a14:foregroundMark x1="94688" y1="30956" x2="92734" y2="35806"/>
                        <a14:foregroundMark x1="66563" y1="94294" x2="66094" y2="9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885" r="3438" b="1498"/>
          <a:stretch/>
        </p:blipFill>
        <p:spPr>
          <a:xfrm>
            <a:off x="1928879" y="2105664"/>
            <a:ext cx="4445595" cy="240064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8CEE65A-58E7-48F9-A682-DD72BF192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373" y="2503723"/>
            <a:ext cx="4269697" cy="254340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9" name="그림 38" descr="텍스트, 명판이(가) 표시된 사진&#10;&#10;자동 생성된 설명">
            <a:extLst>
              <a:ext uri="{FF2B5EF4-FFF2-40B4-BE49-F238E27FC236}">
                <a16:creationId xmlns:a16="http://schemas.microsoft.com/office/drawing/2014/main" id="{59E536B3-16BF-4A51-8EA3-8659E3FAB1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4"/>
          <a:stretch/>
        </p:blipFill>
        <p:spPr>
          <a:xfrm>
            <a:off x="1777499" y="4742718"/>
            <a:ext cx="2390243" cy="1429516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40" name="그림 39" descr="텍스트, 명판이(가) 표시된 사진&#10;&#10;자동 생성된 설명">
            <a:extLst>
              <a:ext uri="{FF2B5EF4-FFF2-40B4-BE49-F238E27FC236}">
                <a16:creationId xmlns:a16="http://schemas.microsoft.com/office/drawing/2014/main" id="{5D994C18-6DEA-466E-B108-E9253B708E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38" y="4742718"/>
            <a:ext cx="2390244" cy="1452445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6711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진행상황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26B868-A10C-491C-84CE-8A8E438396C3}"/>
              </a:ext>
            </a:extLst>
          </p:cNvPr>
          <p:cNvGrpSpPr/>
          <p:nvPr/>
        </p:nvGrpSpPr>
        <p:grpSpPr>
          <a:xfrm>
            <a:off x="1909012" y="1281041"/>
            <a:ext cx="2272680" cy="1892226"/>
            <a:chOff x="2192210" y="2306376"/>
            <a:chExt cx="2620286" cy="221943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EAD07E-B14B-459E-9691-6D9FFFBE2E91}"/>
                </a:ext>
              </a:extLst>
            </p:cNvPr>
            <p:cNvSpPr txBox="1"/>
            <p:nvPr/>
          </p:nvSpPr>
          <p:spPr>
            <a:xfrm>
              <a:off x="2503017" y="3941040"/>
              <a:ext cx="20842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수집 또는 생성</a:t>
              </a:r>
              <a:endPara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→ </a:t>
              </a:r>
              <a:r>
                <a:rPr lang="ko-KR" altLang="en-US" sz="1600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</a:t>
              </a:r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→</a:t>
              </a:r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 추가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EDD8F37-73C7-443A-A14C-F20682697DB0}"/>
                </a:ext>
              </a:extLst>
            </p:cNvPr>
            <p:cNvSpPr/>
            <p:nvPr/>
          </p:nvSpPr>
          <p:spPr>
            <a:xfrm>
              <a:off x="2192210" y="2306376"/>
              <a:ext cx="2620286" cy="150725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구축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15988B-97CB-49FB-8FEB-2BB54F2ABBA1}"/>
              </a:ext>
            </a:extLst>
          </p:cNvPr>
          <p:cNvGrpSpPr/>
          <p:nvPr/>
        </p:nvGrpSpPr>
        <p:grpSpPr>
          <a:xfrm>
            <a:off x="5349973" y="1207227"/>
            <a:ext cx="2505815" cy="1978440"/>
            <a:chOff x="5549914" y="2306376"/>
            <a:chExt cx="2889078" cy="232056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35808D-48BC-4AD8-92A3-E32EA4477EC1}"/>
                </a:ext>
              </a:extLst>
            </p:cNvPr>
            <p:cNvSpPr txBox="1"/>
            <p:nvPr/>
          </p:nvSpPr>
          <p:spPr>
            <a:xfrm>
              <a:off x="5549914" y="3941040"/>
              <a:ext cx="2889078" cy="685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머신러닝</a:t>
              </a:r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이용</a:t>
              </a:r>
              <a:endPara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시나리오별 지역의 범죄예측 </a:t>
              </a:r>
              <a:r>
                <a:rPr lang="en-US" altLang="ko-KR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968EBE6-4932-422D-98E1-C4F6D3F89788}"/>
                </a:ext>
              </a:extLst>
            </p:cNvPr>
            <p:cNvSpPr/>
            <p:nvPr/>
          </p:nvSpPr>
          <p:spPr>
            <a:xfrm>
              <a:off x="5641539" y="2306376"/>
              <a:ext cx="2620286" cy="150725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분석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92BEEB-16A1-41C3-9966-FCAA1E719800}"/>
              </a:ext>
            </a:extLst>
          </p:cNvPr>
          <p:cNvGrpSpPr/>
          <p:nvPr/>
        </p:nvGrpSpPr>
        <p:grpSpPr>
          <a:xfrm>
            <a:off x="9360291" y="1210397"/>
            <a:ext cx="2312530" cy="1732218"/>
            <a:chOff x="9090204" y="2306376"/>
            <a:chExt cx="2666231" cy="203176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C060CE4-FDA2-4471-841A-6AD286E8CC6A}"/>
                </a:ext>
              </a:extLst>
            </p:cNvPr>
            <p:cNvSpPr txBox="1"/>
            <p:nvPr/>
          </p:nvSpPr>
          <p:spPr>
            <a:xfrm>
              <a:off x="9129797" y="3941040"/>
              <a:ext cx="2626638" cy="397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예측한 범죄 데이터 시각화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3C959DB-E994-4616-8706-D8D9EA7F38B4}"/>
                </a:ext>
              </a:extLst>
            </p:cNvPr>
            <p:cNvSpPr/>
            <p:nvPr/>
          </p:nvSpPr>
          <p:spPr>
            <a:xfrm>
              <a:off x="9090204" y="2306376"/>
              <a:ext cx="2620286" cy="15072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시각화</a:t>
              </a:r>
            </a:p>
          </p:txBody>
        </p:sp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A962814-6462-4197-8572-5B3F783C7023}"/>
              </a:ext>
            </a:extLst>
          </p:cNvPr>
          <p:cNvSpPr/>
          <p:nvPr/>
        </p:nvSpPr>
        <p:spPr>
          <a:xfrm>
            <a:off x="4340810" y="1533177"/>
            <a:ext cx="998133" cy="784603"/>
          </a:xfrm>
          <a:prstGeom prst="rightArrow">
            <a:avLst>
              <a:gd name="adj1" fmla="val 41838"/>
              <a:gd name="adj2" fmla="val 45599"/>
            </a:avLst>
          </a:prstGeom>
          <a:solidFill>
            <a:schemeClr val="accent4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47D7C0AA-8393-495F-9EAB-C34F05B3F52A}"/>
              </a:ext>
            </a:extLst>
          </p:cNvPr>
          <p:cNvSpPr/>
          <p:nvPr/>
        </p:nvSpPr>
        <p:spPr>
          <a:xfrm>
            <a:off x="8032141" y="1531258"/>
            <a:ext cx="998133" cy="784603"/>
          </a:xfrm>
          <a:prstGeom prst="rightArrow">
            <a:avLst>
              <a:gd name="adj1" fmla="val 41838"/>
              <a:gd name="adj2" fmla="val 45599"/>
            </a:avLst>
          </a:prstGeom>
          <a:solidFill>
            <a:schemeClr val="accent4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8BD986-E657-4270-A936-5982FA81486A}"/>
              </a:ext>
            </a:extLst>
          </p:cNvPr>
          <p:cNvGrpSpPr/>
          <p:nvPr/>
        </p:nvGrpSpPr>
        <p:grpSpPr>
          <a:xfrm>
            <a:off x="1909012" y="3889644"/>
            <a:ext cx="2537159" cy="2060234"/>
            <a:chOff x="1909012" y="3737241"/>
            <a:chExt cx="2537159" cy="206023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ED4D0CA-3148-4A29-AB76-3FDAA29D0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6375" y1="41875" x2="65625" y2="47000"/>
                          <a14:foregroundMark x1="45500" y1="34750" x2="46500" y2="35375"/>
                          <a14:foregroundMark x1="59000" y1="29000" x2="59000" y2="29000"/>
                          <a14:foregroundMark x1="71750" y1="34750" x2="71750" y2="34750"/>
                          <a14:foregroundMark x1="77875" y1="47875" x2="77875" y2="47875"/>
                          <a14:foregroundMark x1="71500" y1="61375" x2="71500" y2="61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7" t="22053" r="15964" b="17864"/>
            <a:stretch/>
          </p:blipFill>
          <p:spPr>
            <a:xfrm>
              <a:off x="3593770" y="3737241"/>
              <a:ext cx="688888" cy="66663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635CB7-5EB7-4F8F-B585-7B8BABC0FEBE}"/>
                </a:ext>
              </a:extLst>
            </p:cNvPr>
            <p:cNvSpPr txBox="1"/>
            <p:nvPr/>
          </p:nvSpPr>
          <p:spPr>
            <a:xfrm>
              <a:off x="3514904" y="4459581"/>
              <a:ext cx="9145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날씨 데이터</a:t>
              </a:r>
            </a:p>
          </p:txBody>
        </p:sp>
        <p:pic>
          <p:nvPicPr>
            <p:cNvPr id="28" name="Picture 2" descr="Police Icon of Flat style - Available in SVG, PNG, EPS, AI &amp; Icon fonts">
              <a:extLst>
                <a:ext uri="{FF2B5EF4-FFF2-40B4-BE49-F238E27FC236}">
                  <a16:creationId xmlns:a16="http://schemas.microsoft.com/office/drawing/2014/main" id="{D46EC205-A7FA-48F2-859E-7B896473C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460" y="4802419"/>
              <a:ext cx="718057" cy="7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A0D59-8010-49EB-A432-76A45E63493E}"/>
                </a:ext>
              </a:extLst>
            </p:cNvPr>
            <p:cNvSpPr txBox="1"/>
            <p:nvPr/>
          </p:nvSpPr>
          <p:spPr>
            <a:xfrm>
              <a:off x="1909012" y="5520476"/>
              <a:ext cx="1605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CCTV,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경찰서 데이터</a:t>
              </a:r>
            </a:p>
          </p:txBody>
        </p:sp>
        <p:pic>
          <p:nvPicPr>
            <p:cNvPr id="30" name="Picture 10" descr="Population png images | PNGWing">
              <a:extLst>
                <a:ext uri="{FF2B5EF4-FFF2-40B4-BE49-F238E27FC236}">
                  <a16:creationId xmlns:a16="http://schemas.microsoft.com/office/drawing/2014/main" id="{D4D0ACEA-7300-4A19-A003-9788CFB08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50556" y1="35833" x2="50556" y2="35833"/>
                          <a14:foregroundMark x1="76389" y1="46389" x2="76389" y2="46389"/>
                          <a14:foregroundMark x1="75833" y1="62500" x2="75833" y2="62500"/>
                          <a14:foregroundMark x1="23889" y1="66944" x2="23889" y2="66944"/>
                          <a14:foregroundMark x1="26667" y1="43056" x2="26667" y2="43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772" y="4802419"/>
              <a:ext cx="688886" cy="688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73D8FD-C594-431A-975D-74620B20B3E8}"/>
                </a:ext>
              </a:extLst>
            </p:cNvPr>
            <p:cNvSpPr txBox="1"/>
            <p:nvPr/>
          </p:nvSpPr>
          <p:spPr>
            <a:xfrm>
              <a:off x="3498214" y="5509056"/>
              <a:ext cx="947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인구 데이터</a:t>
              </a:r>
            </a:p>
          </p:txBody>
        </p:sp>
        <p:pic>
          <p:nvPicPr>
            <p:cNvPr id="32" name="Picture 12" descr="Handcuffs Police Officer Crime Clip Art, PNG, 540x540px, Handcuffs, Arrest,  Black And White, Body Jewelry, Crime">
              <a:extLst>
                <a:ext uri="{FF2B5EF4-FFF2-40B4-BE49-F238E27FC236}">
                  <a16:creationId xmlns:a16="http://schemas.microsoft.com/office/drawing/2014/main" id="{7FCE0474-E1B2-4428-BC70-01C45B904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556" b="90000" l="10000" r="90000">
                          <a14:foregroundMark x1="47439" y1="36667" x2="47439" y2="36667"/>
                          <a14:foregroundMark x1="58049" y1="5556" x2="58049" y2="5556"/>
                          <a14:foregroundMark x1="58780" y1="25000" x2="58780" y2="2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7014" y="3747377"/>
              <a:ext cx="981466" cy="64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0AFA2C-2B1E-4040-BE8A-1C5E75F9CA14}"/>
                </a:ext>
              </a:extLst>
            </p:cNvPr>
            <p:cNvSpPr txBox="1"/>
            <p:nvPr/>
          </p:nvSpPr>
          <p:spPr>
            <a:xfrm>
              <a:off x="2177015" y="4459564"/>
              <a:ext cx="9145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범죄 데이터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A30C2B-9D93-4931-837E-12803349C84B}"/>
              </a:ext>
            </a:extLst>
          </p:cNvPr>
          <p:cNvSpPr/>
          <p:nvPr/>
        </p:nvSpPr>
        <p:spPr>
          <a:xfrm>
            <a:off x="5201535" y="5594679"/>
            <a:ext cx="3053549" cy="344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가을</a:t>
            </a:r>
            <a:r>
              <a:rPr lang="en-US" altLang="ko-KR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lang="ko-KR" altLang="en-US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</a:t>
            </a:r>
            <a:r>
              <a:rPr lang="en-US" altLang="ko-KR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맑음 </a:t>
            </a:r>
            <a:r>
              <a:rPr lang="ko-KR" altLang="en-US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의 최종 의사결정나무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31BD8E5-F7B6-4BEF-A827-DD89367A488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2" r="15836" b="55"/>
          <a:stretch/>
        </p:blipFill>
        <p:spPr>
          <a:xfrm>
            <a:off x="4819699" y="3609684"/>
            <a:ext cx="3564038" cy="2004565"/>
          </a:xfrm>
          <a:prstGeom prst="rect">
            <a:avLst/>
          </a:prstGeom>
          <a:ln>
            <a:solidFill>
              <a:srgbClr val="92D050"/>
            </a:solidFill>
          </a:ln>
          <a:effectLst>
            <a:softEdge rad="12700"/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ACD79DC-6E2A-4F88-9757-E427B94CBA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5218" y="3609684"/>
            <a:ext cx="3365129" cy="200456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5939382-47D7-436B-9FF0-780461E0A277}"/>
              </a:ext>
            </a:extLst>
          </p:cNvPr>
          <p:cNvSpPr/>
          <p:nvPr/>
        </p:nvSpPr>
        <p:spPr>
          <a:xfrm>
            <a:off x="10022432" y="5588057"/>
            <a:ext cx="941340" cy="3242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히트맵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생성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25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모델 평가 기준 개선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최종 결과 트리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5736912" y="5376922"/>
            <a:ext cx="3053549" cy="344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가을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맑음 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의 최종 의사결정나무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E93A3A-7A1C-4E83-BB4E-97A67F4C4AA5}"/>
              </a:ext>
            </a:extLst>
          </p:cNvPr>
          <p:cNvSpPr/>
          <p:nvPr/>
        </p:nvSpPr>
        <p:spPr>
          <a:xfrm>
            <a:off x="2441667" y="1602599"/>
            <a:ext cx="9418232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오버피팅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방지를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위한 가지치기와 최적화를 진행한 최종 결과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5C1C76-8DB1-4923-8CD6-FF6E4F01F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60" y="2312591"/>
            <a:ext cx="9171654" cy="3019009"/>
          </a:xfrm>
          <a:prstGeom prst="rect">
            <a:avLst/>
          </a:prstGeom>
          <a:ln>
            <a:solidFill>
              <a:srgbClr val="92D050"/>
            </a:solidFill>
          </a:ln>
          <a:effectLst>
            <a:softEdge rad="1270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F1E99D-735C-4430-8AD9-20BA8CE79484}"/>
              </a:ext>
            </a:extLst>
          </p:cNvPr>
          <p:cNvSpPr/>
          <p:nvPr/>
        </p:nvSpPr>
        <p:spPr>
          <a:xfrm>
            <a:off x="2590816" y="2095042"/>
            <a:ext cx="9418231" cy="3619959"/>
          </a:xfrm>
          <a:prstGeom prst="rect">
            <a:avLst/>
          </a:prstGeom>
          <a:solidFill>
            <a:srgbClr val="212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D3757-64D9-4A51-8C37-13ABA491B16B}"/>
              </a:ext>
            </a:extLst>
          </p:cNvPr>
          <p:cNvSpPr txBox="1"/>
          <p:nvPr/>
        </p:nvSpPr>
        <p:spPr>
          <a:xfrm>
            <a:off x="5546971" y="3515315"/>
            <a:ext cx="3505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 평가방법</a:t>
            </a:r>
            <a:r>
              <a:rPr lang="en-US" altLang="ko-KR" sz="4400" b="1" dirty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  <a:endParaRPr lang="ko-KR" altLang="en-US" sz="4400" b="1" dirty="0">
              <a:solidFill>
                <a:srgbClr val="FFFF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66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 평가 기준 개선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Confusion Matrix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CB7CD64-2078-4B53-B926-B1CCD6C53E3F}"/>
              </a:ext>
            </a:extLst>
          </p:cNvPr>
          <p:cNvSpPr/>
          <p:nvPr/>
        </p:nvSpPr>
        <p:spPr>
          <a:xfrm>
            <a:off x="6016167" y="3361864"/>
            <a:ext cx="1162522" cy="874059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806758-1003-43CD-9748-447C40862B18}"/>
              </a:ext>
            </a:extLst>
          </p:cNvPr>
          <p:cNvSpPr txBox="1"/>
          <p:nvPr/>
        </p:nvSpPr>
        <p:spPr>
          <a:xfrm>
            <a:off x="1954525" y="5233843"/>
            <a:ext cx="4242977" cy="1173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TP: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관심 범주를 정확하게 분류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FN: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관심 범주가 아닌 것으로 잘못 분류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FP: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관심 범주라고 잘못 분류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TN: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관심 범주가 아닌 것을 정확하게 분류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7D63388-55E7-4016-A808-F705CCBBF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85" y="1838185"/>
            <a:ext cx="3657039" cy="334318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A3FF10-947E-43EE-ADFB-9B6B134352F2}"/>
              </a:ext>
            </a:extLst>
          </p:cNvPr>
          <p:cNvSpPr txBox="1"/>
          <p:nvPr/>
        </p:nvSpPr>
        <p:spPr>
          <a:xfrm>
            <a:off x="8365014" y="3190160"/>
            <a:ext cx="1344662" cy="92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응용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90FA1F-94E3-4260-8949-2EB861B362FE}"/>
              </a:ext>
            </a:extLst>
          </p:cNvPr>
          <p:cNvSpPr txBox="1"/>
          <p:nvPr/>
        </p:nvSpPr>
        <p:spPr>
          <a:xfrm>
            <a:off x="6857901" y="4578581"/>
            <a:ext cx="4358888" cy="1205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우리 모델은 값을 정확하게 분류하는 것보다</a:t>
            </a:r>
            <a:r>
              <a: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</a:t>
            </a: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경향성을 파악하는 것이 중요</a:t>
            </a:r>
            <a:endParaRPr lang="en-US" altLang="ko-KR" sz="160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어느정도의</a:t>
            </a:r>
            <a:r>
              <a:rPr lang="ko-KR" altLang="en-US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범위 안에 들도록 예측하는 것이 목표</a:t>
            </a:r>
            <a:r>
              <a: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85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 평가 기준 개선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Confusion Matrix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응용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0C394-C13A-47DA-9BAA-B7BC0E3744DC}"/>
              </a:ext>
            </a:extLst>
          </p:cNvPr>
          <p:cNvSpPr txBox="1"/>
          <p:nvPr/>
        </p:nvSpPr>
        <p:spPr>
          <a:xfrm>
            <a:off x="2726216" y="1641050"/>
            <a:ext cx="1385967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Predictions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4CB3803-D503-43BC-A6E1-23B87524E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91921"/>
              </p:ext>
            </p:extLst>
          </p:nvPr>
        </p:nvGraphicFramePr>
        <p:xfrm>
          <a:off x="2366675" y="2096779"/>
          <a:ext cx="5656511" cy="448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47">
                  <a:extLst>
                    <a:ext uri="{9D8B030D-6E8A-4147-A177-3AD203B41FA5}">
                      <a16:colId xmlns:a16="http://schemas.microsoft.com/office/drawing/2014/main" val="1008803239"/>
                    </a:ext>
                  </a:extLst>
                </a:gridCol>
                <a:gridCol w="476804">
                  <a:extLst>
                    <a:ext uri="{9D8B030D-6E8A-4147-A177-3AD203B41FA5}">
                      <a16:colId xmlns:a16="http://schemas.microsoft.com/office/drawing/2014/main" val="3143289410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3129459003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4217414898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1052150792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2384571973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3716561541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2275233722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2387675239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1730635869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3964023894"/>
                    </a:ext>
                  </a:extLst>
                </a:gridCol>
                <a:gridCol w="471376">
                  <a:extLst>
                    <a:ext uri="{9D8B030D-6E8A-4147-A177-3AD203B41FA5}">
                      <a16:colId xmlns:a16="http://schemas.microsoft.com/office/drawing/2014/main" val="2569429504"/>
                    </a:ext>
                  </a:extLst>
                </a:gridCol>
              </a:tblGrid>
              <a:tr h="368523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081066"/>
                  </a:ext>
                </a:extLst>
              </a:tr>
              <a:tr h="39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17676"/>
                  </a:ext>
                </a:extLst>
              </a:tr>
              <a:tr h="39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0765"/>
                  </a:ext>
                </a:extLst>
              </a:tr>
              <a:tr h="39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33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1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297382"/>
                  </a:ext>
                </a:extLst>
              </a:tr>
              <a:tr h="39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986208"/>
                  </a:ext>
                </a:extLst>
              </a:tr>
              <a:tr h="39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5945"/>
                  </a:ext>
                </a:extLst>
              </a:tr>
              <a:tr h="39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580105"/>
                  </a:ext>
                </a:extLst>
              </a:tr>
              <a:tr h="39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61127"/>
                  </a:ext>
                </a:extLst>
              </a:tr>
              <a:tr h="396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460583"/>
                  </a:ext>
                </a:extLst>
              </a:tr>
              <a:tr h="3074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…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18071"/>
                  </a:ext>
                </a:extLst>
              </a:tr>
              <a:tr h="3354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933930"/>
                  </a:ext>
                </a:extLst>
              </a:tr>
              <a:tr h="3015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23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34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6671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0145625-DE04-4193-B075-D059C8FB77D9}"/>
              </a:ext>
            </a:extLst>
          </p:cNvPr>
          <p:cNvSpPr txBox="1"/>
          <p:nvPr/>
        </p:nvSpPr>
        <p:spPr>
          <a:xfrm>
            <a:off x="8668010" y="2700934"/>
            <a:ext cx="2635666" cy="508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ex. </a:t>
            </a:r>
            <a:r>
              <a:rPr lang="ko-KR" alt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실제 값이 </a:t>
            </a: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3</a:t>
            </a:r>
            <a:r>
              <a:rPr lang="ko-KR" alt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인 경우</a:t>
            </a:r>
            <a:r>
              <a:rPr lang="en-US" altLang="ko-KR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091512-DF64-436F-802C-B1092AC0914C}"/>
              </a:ext>
            </a:extLst>
          </p:cNvPr>
          <p:cNvSpPr txBox="1"/>
          <p:nvPr/>
        </p:nvSpPr>
        <p:spPr>
          <a:xfrm>
            <a:off x="1589302" y="2393230"/>
            <a:ext cx="777373" cy="79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Actual class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2531505-3E32-425A-8AFD-3A69ED0C6B25}"/>
              </a:ext>
            </a:extLst>
          </p:cNvPr>
          <p:cNvSpPr/>
          <p:nvPr/>
        </p:nvSpPr>
        <p:spPr>
          <a:xfrm rot="5400000">
            <a:off x="9522625" y="3658262"/>
            <a:ext cx="926435" cy="437029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A58C49-4486-4EF0-B03D-3E9CB8C4F86C}"/>
              </a:ext>
            </a:extLst>
          </p:cNvPr>
          <p:cNvSpPr txBox="1"/>
          <p:nvPr/>
        </p:nvSpPr>
        <p:spPr>
          <a:xfrm>
            <a:off x="8199380" y="4505084"/>
            <a:ext cx="3954269" cy="79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예측 값이 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1(3 – 2) ~ 5(3 + 2)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범위인 결과를 </a:t>
            </a:r>
            <a:endParaRPr lang="en-US" altLang="ko-KR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모두 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True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판단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07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 평가 기준 개선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Confusion Matrix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응용 결과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AE608-B981-465E-A2EC-CEDDDAA47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6" b="28263"/>
          <a:stretch/>
        </p:blipFill>
        <p:spPr>
          <a:xfrm>
            <a:off x="2099530" y="2125468"/>
            <a:ext cx="2731912" cy="3842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F32C7E-3283-45A2-950D-1B1FB938BA8D}"/>
                  </a:ext>
                </a:extLst>
              </p:cNvPr>
              <p:cNvSpPr txBox="1"/>
              <p:nvPr/>
            </p:nvSpPr>
            <p:spPr>
              <a:xfrm>
                <a:off x="5422907" y="2999046"/>
                <a:ext cx="4778927" cy="1751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정확도 계산</a:t>
                </a:r>
                <a:endParaRPr lang="en-US" altLang="ko-KR" sz="24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endParaRPr lang="en-US" altLang="ko-KR" sz="1000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실제 값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±2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범위 내로 예측한 정확도  </a:t>
                </a:r>
                <a:br>
                  <a:rPr lang="en-US" altLang="ko-KR" sz="160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:br>
                  <a:rPr lang="en-US" altLang="ko-KR" sz="1050" dirty="0">
                    <a:solidFill>
                      <a:schemeClr val="bg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𝑇</m:t>
                        </m:r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𝑟𝑢𝑒</m:t>
                        </m:r>
                      </m:num>
                      <m:den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𝑇𝑟𝑢𝑒</m:t>
                        </m:r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+</m:t>
                        </m:r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𝐹𝑎𝑙𝑠𝑒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F32C7E-3283-45A2-950D-1B1FB938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07" y="2999046"/>
                <a:ext cx="4778927" cy="1751762"/>
              </a:xfrm>
              <a:prstGeom prst="rect">
                <a:avLst/>
              </a:prstGeom>
              <a:blipFill>
                <a:blip r:embed="rId3"/>
                <a:stretch>
                  <a:fillRect l="-2041" t="-27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타원 35">
            <a:extLst>
              <a:ext uri="{FF2B5EF4-FFF2-40B4-BE49-F238E27FC236}">
                <a16:creationId xmlns:a16="http://schemas.microsoft.com/office/drawing/2014/main" id="{2F80336E-F5FA-4395-8AFD-EC4CD2BBDE9B}"/>
              </a:ext>
            </a:extLst>
          </p:cNvPr>
          <p:cNvSpPr/>
          <p:nvPr/>
        </p:nvSpPr>
        <p:spPr>
          <a:xfrm>
            <a:off x="2775376" y="2069568"/>
            <a:ext cx="1928618" cy="36691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5418118-23D7-4FA7-A5C3-4E429A392618}"/>
              </a:ext>
            </a:extLst>
          </p:cNvPr>
          <p:cNvSpPr/>
          <p:nvPr/>
        </p:nvSpPr>
        <p:spPr>
          <a:xfrm>
            <a:off x="2398267" y="5968387"/>
            <a:ext cx="2134438" cy="320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겨울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lang="ko-KR" altLang="en-US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저녁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lang="ko-KR" altLang="en-US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눈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/</a:t>
            </a:r>
            <a:r>
              <a:rPr lang="ko-KR" altLang="en-US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의 정확도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30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4CA19EE2-5795-4058-B12F-1484AD7A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83072"/>
              </p:ext>
            </p:extLst>
          </p:nvPr>
        </p:nvGraphicFramePr>
        <p:xfrm>
          <a:off x="1689656" y="2569763"/>
          <a:ext cx="9770283" cy="238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523220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76FFD9-93AE-4E43-8B39-00A24C7A5529}"/>
              </a:ext>
            </a:extLst>
          </p:cNvPr>
          <p:cNvGrpSpPr/>
          <p:nvPr/>
        </p:nvGrpSpPr>
        <p:grpSpPr>
          <a:xfrm>
            <a:off x="2097924" y="1585680"/>
            <a:ext cx="9783347" cy="4807310"/>
            <a:chOff x="2097924" y="1585680"/>
            <a:chExt cx="9783347" cy="480731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B243D14-7349-404E-A757-E2F0F9B62B9F}"/>
                </a:ext>
              </a:extLst>
            </p:cNvPr>
            <p:cNvGrpSpPr/>
            <p:nvPr/>
          </p:nvGrpSpPr>
          <p:grpSpPr>
            <a:xfrm>
              <a:off x="2097924" y="1585680"/>
              <a:ext cx="3077631" cy="1387047"/>
              <a:chOff x="2106626" y="1583202"/>
              <a:chExt cx="3077631" cy="1387047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606F73F-7E7E-411A-BCDB-A69355CC6695}"/>
                  </a:ext>
                </a:extLst>
              </p:cNvPr>
              <p:cNvSpPr/>
              <p:nvPr/>
            </p:nvSpPr>
            <p:spPr>
              <a:xfrm>
                <a:off x="2106626" y="2720996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6DA641A-7995-49A1-9E76-B14B1B35338C}"/>
                  </a:ext>
                </a:extLst>
              </p:cNvPr>
              <p:cNvSpPr/>
              <p:nvPr/>
            </p:nvSpPr>
            <p:spPr>
              <a:xfrm>
                <a:off x="2426431" y="1849543"/>
                <a:ext cx="2757826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범죄 데이터 수집 및 가공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시스템 구현 대상 관할 경찰서 설정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공공데이터 포털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,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통계청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수집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DB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저장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 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30" name="모서리가 둥근 직사각형 37">
                <a:extLst>
                  <a:ext uri="{FF2B5EF4-FFF2-40B4-BE49-F238E27FC236}">
                    <a16:creationId xmlns:a16="http://schemas.microsoft.com/office/drawing/2014/main" id="{39CCB255-0852-46F7-8EFD-71D753DE7FC0}"/>
                  </a:ext>
                </a:extLst>
              </p:cNvPr>
              <p:cNvSpPr/>
              <p:nvPr/>
            </p:nvSpPr>
            <p:spPr>
              <a:xfrm>
                <a:off x="2426432" y="1583202"/>
                <a:ext cx="1383697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수집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42FE8992-2591-4218-8D1A-8B8CA2416C61}"/>
                  </a:ext>
                </a:extLst>
              </p:cNvPr>
              <p:cNvCxnSpPr>
                <a:stCxn id="20" idx="0"/>
                <a:endCxn id="30" idx="1"/>
              </p:cNvCxnSpPr>
              <p:nvPr/>
            </p:nvCxnSpPr>
            <p:spPr>
              <a:xfrm rot="5400000" flipH="1" flipV="1">
                <a:off x="1842007" y="2136572"/>
                <a:ext cx="973671" cy="195179"/>
              </a:xfrm>
              <a:prstGeom prst="bentConnector2">
                <a:avLst/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988D4D8-F1FC-4365-8BBE-F571E824063F}"/>
                </a:ext>
              </a:extLst>
            </p:cNvPr>
            <p:cNvGrpSpPr/>
            <p:nvPr/>
          </p:nvGrpSpPr>
          <p:grpSpPr>
            <a:xfrm>
              <a:off x="2747855" y="3372668"/>
              <a:ext cx="3131496" cy="2492870"/>
              <a:chOff x="2781263" y="3144595"/>
              <a:chExt cx="3131496" cy="249287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B033C6AF-DBF7-41D4-B183-90FB97EDE7A8}"/>
                  </a:ext>
                </a:extLst>
              </p:cNvPr>
              <p:cNvGrpSpPr/>
              <p:nvPr/>
            </p:nvGrpSpPr>
            <p:grpSpPr>
              <a:xfrm>
                <a:off x="2781263" y="4114068"/>
                <a:ext cx="3131496" cy="1523397"/>
                <a:chOff x="2661241" y="3498864"/>
                <a:chExt cx="3131496" cy="1523397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D94ED30-2178-47B6-8974-719B108779A5}"/>
                    </a:ext>
                  </a:extLst>
                </p:cNvPr>
                <p:cNvSpPr/>
                <p:nvPr/>
              </p:nvSpPr>
              <p:spPr>
                <a:xfrm>
                  <a:off x="2661241" y="3926027"/>
                  <a:ext cx="3131496" cy="10962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 알고리즘 구현 및 검증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ko-KR" altLang="en-US" sz="11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적합한 </a:t>
                  </a:r>
                  <a:r>
                    <a:rPr kumimoji="0" lang="ko-KR" altLang="en-US" sz="11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머신러닝</a:t>
                  </a: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알고리즘 선택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ko-KR" altLang="en-US" sz="11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머신러닝</a:t>
                  </a:r>
                  <a:r>
                    <a:rPr lang="ko-KR" altLang="en-US" sz="11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알고리즘을 이용한 데이터 분석</a:t>
                  </a:r>
                  <a:endParaRPr lang="en-US" altLang="ko-KR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 결과 시각화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ko-KR" altLang="en-US" sz="1100" dirty="0">
                      <a:solidFill>
                        <a:srgbClr val="92D05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데이터 분석 모델 정확도 향상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  <p:sp>
              <p:nvSpPr>
                <p:cNvPr id="19" name="모서리가 둥근 직사각형 37">
                  <a:extLst>
                    <a:ext uri="{FF2B5EF4-FFF2-40B4-BE49-F238E27FC236}">
                      <a16:creationId xmlns:a16="http://schemas.microsoft.com/office/drawing/2014/main" id="{11FF1567-E8AA-4AB9-B589-C90C71B0964E}"/>
                    </a:ext>
                  </a:extLst>
                </p:cNvPr>
                <p:cNvSpPr/>
                <p:nvPr/>
              </p:nvSpPr>
              <p:spPr>
                <a:xfrm>
                  <a:off x="2661241" y="3498864"/>
                  <a:ext cx="1451304" cy="3282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203200" dist="127000" dir="5400000" sx="87000" sy="87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62A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</a:t>
                  </a:r>
                  <a:endPara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</p:grp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6CAAADA-2EF8-4B15-B04F-53709CB99E01}"/>
                  </a:ext>
                </a:extLst>
              </p:cNvPr>
              <p:cNvSpPr/>
              <p:nvPr/>
            </p:nvSpPr>
            <p:spPr>
              <a:xfrm>
                <a:off x="3718754" y="3144595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D50AA37B-E580-45B9-89BA-0EDD0B52EEAA}"/>
                  </a:ext>
                </a:extLst>
              </p:cNvPr>
              <p:cNvCxnSpPr>
                <a:cxnSpLocks/>
                <a:stCxn id="19" idx="0"/>
                <a:endCxn id="24" idx="4"/>
              </p:cNvCxnSpPr>
              <p:nvPr/>
            </p:nvCxnSpPr>
            <p:spPr>
              <a:xfrm rot="5400000" flipH="1" flipV="1">
                <a:off x="3315038" y="3585725"/>
                <a:ext cx="720220" cy="336466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AF4315-8084-4381-AFB8-FCAF9B653B7B}"/>
                </a:ext>
              </a:extLst>
            </p:cNvPr>
            <p:cNvGrpSpPr/>
            <p:nvPr/>
          </p:nvGrpSpPr>
          <p:grpSpPr>
            <a:xfrm>
              <a:off x="6063411" y="2309175"/>
              <a:ext cx="3375864" cy="1819246"/>
              <a:chOff x="6055179" y="2306349"/>
              <a:chExt cx="3375864" cy="181924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216201C-51FB-4D00-B3F8-A3C4DD166DBD}"/>
                  </a:ext>
                </a:extLst>
              </p:cNvPr>
              <p:cNvSpPr/>
              <p:nvPr/>
            </p:nvSpPr>
            <p:spPr>
              <a:xfrm>
                <a:off x="6055179" y="3876342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285F1C0-53C0-4690-88B4-84C780F34503}"/>
                  </a:ext>
                </a:extLst>
              </p:cNvPr>
              <p:cNvGrpSpPr/>
              <p:nvPr/>
            </p:nvGrpSpPr>
            <p:grpSpPr>
              <a:xfrm>
                <a:off x="6179807" y="2306349"/>
                <a:ext cx="3251236" cy="1569993"/>
                <a:chOff x="6213058" y="2074597"/>
                <a:chExt cx="3251236" cy="1569993"/>
              </a:xfrm>
            </p:grpSpPr>
            <p:sp>
              <p:nvSpPr>
                <p:cNvPr id="21" name="모서리가 둥근 직사각형 40">
                  <a:extLst>
                    <a:ext uri="{FF2B5EF4-FFF2-40B4-BE49-F238E27FC236}">
                      <a16:creationId xmlns:a16="http://schemas.microsoft.com/office/drawing/2014/main" id="{17B77CF4-A440-4016-ADD5-7D23D3C6162B}"/>
                    </a:ext>
                  </a:extLst>
                </p:cNvPr>
                <p:cNvSpPr/>
                <p:nvPr/>
              </p:nvSpPr>
              <p:spPr>
                <a:xfrm>
                  <a:off x="6387524" y="2074597"/>
                  <a:ext cx="1462678" cy="3282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203200" dist="127000" dir="5400000" sx="87000" sy="87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62A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순찰 알고리즘 개발</a:t>
                  </a:r>
                  <a:endPara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E5C74C6-4AC7-4E3E-914D-EEDDDB835D01}"/>
                    </a:ext>
                  </a:extLst>
                </p:cNvPr>
                <p:cNvSpPr/>
                <p:nvPr/>
              </p:nvSpPr>
              <p:spPr>
                <a:xfrm>
                  <a:off x="6387524" y="2378449"/>
                  <a:ext cx="3076770" cy="10962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분석 데이터 기반 순찰 알고리즘 개발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0" marR="0" lvl="0" indent="0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1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-  </a:t>
                  </a:r>
                  <a:r>
                    <a:rPr lang="en-US" altLang="ko-KR" sz="1100" dirty="0">
                      <a:solidFill>
                        <a:srgbClr val="92D05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NAVER or Google Map API </a:t>
                  </a:r>
                  <a:r>
                    <a:rPr lang="ko-KR" altLang="en-US" sz="1100" dirty="0">
                      <a:solidFill>
                        <a:srgbClr val="92D05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교통 데이터 이용</a:t>
                  </a:r>
                  <a:endParaRPr lang="en-US" altLang="ko-KR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171450" marR="0" lvl="0" indent="-171450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ko-KR" altLang="en-US" sz="1100" dirty="0">
                      <a:solidFill>
                        <a:srgbClr val="92D05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차량 경로 최적화 알고리즘 개발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cxnSp>
              <p:nvCxnSpPr>
                <p:cNvPr id="35" name="연결선: 꺾임 34">
                  <a:extLst>
                    <a:ext uri="{FF2B5EF4-FFF2-40B4-BE49-F238E27FC236}">
                      <a16:creationId xmlns:a16="http://schemas.microsoft.com/office/drawing/2014/main" id="{B4E1ABC4-9C98-4166-A3A4-98896C84196F}"/>
                    </a:ext>
                  </a:extLst>
                </p:cNvPr>
                <p:cNvCxnSpPr>
                  <a:cxnSpLocks/>
                  <a:stCxn id="21" idx="1"/>
                  <a:endCxn id="25" idx="0"/>
                </p:cNvCxnSpPr>
                <p:nvPr/>
              </p:nvCxnSpPr>
              <p:spPr>
                <a:xfrm rot="10800000" flipV="1">
                  <a:off x="6213058" y="2238720"/>
                  <a:ext cx="174467" cy="1405870"/>
                </a:xfrm>
                <a:prstGeom prst="bentConnector2">
                  <a:avLst/>
                </a:prstGeom>
                <a:ln w="9525">
                  <a:solidFill>
                    <a:schemeClr val="accent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BA80D7D-DE71-4A40-AAB2-51F2F6422325}"/>
                </a:ext>
              </a:extLst>
            </p:cNvPr>
            <p:cNvGrpSpPr/>
            <p:nvPr/>
          </p:nvGrpSpPr>
          <p:grpSpPr>
            <a:xfrm>
              <a:off x="7552643" y="4373871"/>
              <a:ext cx="3054555" cy="2019119"/>
              <a:chOff x="6796027" y="3836426"/>
              <a:chExt cx="3054555" cy="201911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6993C45-AC09-4BF6-8E70-65CCB481469B}"/>
                  </a:ext>
                </a:extLst>
              </p:cNvPr>
              <p:cNvSpPr/>
              <p:nvPr/>
            </p:nvSpPr>
            <p:spPr>
              <a:xfrm>
                <a:off x="7670208" y="3836426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31" name="모서리가 둥근 직사각형 37">
                <a:extLst>
                  <a:ext uri="{FF2B5EF4-FFF2-40B4-BE49-F238E27FC236}">
                    <a16:creationId xmlns:a16="http://schemas.microsoft.com/office/drawing/2014/main" id="{298E5FAC-10C3-4390-816C-B9437EA62A42}"/>
                  </a:ext>
                </a:extLst>
              </p:cNvPr>
              <p:cNvSpPr/>
              <p:nvPr/>
            </p:nvSpPr>
            <p:spPr>
              <a:xfrm>
                <a:off x="6796027" y="4675650"/>
                <a:ext cx="1571361" cy="313323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시뮬레이션 프로그램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537FA18-4D9E-4DE7-BE18-600D04CE98C6}"/>
                  </a:ext>
                </a:extLst>
              </p:cNvPr>
              <p:cNvSpPr/>
              <p:nvPr/>
            </p:nvSpPr>
            <p:spPr>
              <a:xfrm>
                <a:off x="6796027" y="4759311"/>
                <a:ext cx="3054555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경로 시뮬레이션 및 시각화 프로그램 개발</a:t>
                </a:r>
                <a:endParaRPr lang="en-US" altLang="ko-KR" sz="12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-  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시뮬레이션 </a:t>
                </a: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UI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개발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43" name="연결선: 꺾임 42">
                <a:extLst>
                  <a:ext uri="{FF2B5EF4-FFF2-40B4-BE49-F238E27FC236}">
                    <a16:creationId xmlns:a16="http://schemas.microsoft.com/office/drawing/2014/main" id="{5B831032-7D5A-4E69-BC0F-606D57FECD44}"/>
                  </a:ext>
                </a:extLst>
              </p:cNvPr>
              <p:cNvCxnSpPr>
                <a:cxnSpLocks/>
                <a:stCxn id="22" idx="4"/>
                <a:endCxn id="31" idx="0"/>
              </p:cNvCxnSpPr>
              <p:nvPr/>
            </p:nvCxnSpPr>
            <p:spPr>
              <a:xfrm rot="5400000">
                <a:off x="7393287" y="4274101"/>
                <a:ext cx="589971" cy="21312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50A8D5B-73C4-4A90-8679-0F1C086AC0E7}"/>
                </a:ext>
              </a:extLst>
            </p:cNvPr>
            <p:cNvGrpSpPr/>
            <p:nvPr/>
          </p:nvGrpSpPr>
          <p:grpSpPr>
            <a:xfrm>
              <a:off x="10418593" y="3641585"/>
              <a:ext cx="1462678" cy="1177622"/>
              <a:chOff x="10418750" y="3632882"/>
              <a:chExt cx="1462678" cy="1177622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86538AB-87BC-4B56-A38E-E70891AFA94D}"/>
                  </a:ext>
                </a:extLst>
              </p:cNvPr>
              <p:cNvSpPr/>
              <p:nvPr/>
            </p:nvSpPr>
            <p:spPr>
              <a:xfrm>
                <a:off x="10806536" y="4561251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47" name="모서리가 둥근 직사각형 40">
                <a:extLst>
                  <a:ext uri="{FF2B5EF4-FFF2-40B4-BE49-F238E27FC236}">
                    <a16:creationId xmlns:a16="http://schemas.microsoft.com/office/drawing/2014/main" id="{A368E82F-5705-423D-815A-97EB2DF8DD6F}"/>
                  </a:ext>
                </a:extLst>
              </p:cNvPr>
              <p:cNvSpPr/>
              <p:nvPr/>
            </p:nvSpPr>
            <p:spPr>
              <a:xfrm>
                <a:off x="10418750" y="3632882"/>
                <a:ext cx="1462678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프로젝트 최종발표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4EEB039A-888B-4EFA-B1FE-906AC2B19763}"/>
                  </a:ext>
                </a:extLst>
              </p:cNvPr>
              <p:cNvCxnSpPr>
                <a:cxnSpLocks/>
                <a:stCxn id="47" idx="2"/>
                <a:endCxn id="26" idx="0"/>
              </p:cNvCxnSpPr>
              <p:nvPr/>
            </p:nvCxnSpPr>
            <p:spPr>
              <a:xfrm rot="5400000">
                <a:off x="10740565" y="4151726"/>
                <a:ext cx="600123" cy="218926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110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4810</TotalTime>
  <Words>639</Words>
  <Application>Microsoft Office PowerPoint</Application>
  <PresentationFormat>와이드스크린</PresentationFormat>
  <Paragraphs>282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KoPub돋움체_Pro Medium</vt:lpstr>
      <vt:lpstr>Microsoft YaHei UI</vt:lpstr>
      <vt:lpstr>Cambria Math</vt:lpstr>
      <vt:lpstr>맑은 고딕</vt:lpstr>
      <vt:lpstr>나눔스퀘어_ac ExtraBold</vt:lpstr>
      <vt:lpstr>나눔스퀘어_ac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영서</cp:lastModifiedBy>
  <cp:revision>616</cp:revision>
  <dcterms:created xsi:type="dcterms:W3CDTF">2018-08-02T07:05:36Z</dcterms:created>
  <dcterms:modified xsi:type="dcterms:W3CDTF">2021-05-05T02:38:06Z</dcterms:modified>
</cp:coreProperties>
</file>